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63" r:id="rId2"/>
    <p:sldId id="300" r:id="rId3"/>
    <p:sldId id="299" r:id="rId4"/>
    <p:sldId id="260" r:id="rId5"/>
    <p:sldId id="261" r:id="rId6"/>
    <p:sldId id="262" r:id="rId7"/>
    <p:sldId id="301" r:id="rId8"/>
    <p:sldId id="289" r:id="rId9"/>
    <p:sldId id="264" r:id="rId10"/>
    <p:sldId id="265" r:id="rId11"/>
    <p:sldId id="266" r:id="rId12"/>
    <p:sldId id="302" r:id="rId13"/>
    <p:sldId id="303" r:id="rId14"/>
    <p:sldId id="304" r:id="rId15"/>
    <p:sldId id="305" r:id="rId16"/>
  </p:sldIdLst>
  <p:sldSz cx="9144000" cy="5143500" type="screen16x9"/>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hyxPjhQSmVB8iN4gNNhIVwzHwC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538"/>
    <a:srgbClr val="F59097"/>
    <a:srgbClr val="9A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BC072B-541B-413F-B20E-A861B1528541}">
  <a:tblStyle styleId="{3EBC072B-541B-413F-B20E-A861B152854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8"/>
    <p:restoredTop sz="94694"/>
  </p:normalViewPr>
  <p:slideViewPr>
    <p:cSldViewPr snapToGrid="0">
      <p:cViewPr varScale="1">
        <p:scale>
          <a:sx n="139" d="100"/>
          <a:sy n="139" d="100"/>
        </p:scale>
        <p:origin x="136" y="536"/>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701040" y="4387136"/>
            <a:ext cx="5608320" cy="4156234"/>
          </a:xfrm>
          <a:prstGeom prst="rect">
            <a:avLst/>
          </a:prstGeom>
        </p:spPr>
        <p:txBody>
          <a:bodyPr spcFirstLastPara="1" wrap="square" lIns="92800" tIns="92800" rIns="92800" bIns="92800"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427038" y="692150"/>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80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Clr>
                <a:schemeClr val="dk1"/>
              </a:buClr>
              <a:buSzPts val="1100"/>
              <a:buNone/>
            </a:pPr>
            <a:endParaRPr/>
          </a:p>
        </p:txBody>
      </p:sp>
    </p:spTree>
    <p:extLst>
      <p:ext uri="{BB962C8B-B14F-4D97-AF65-F5344CB8AC3E}">
        <p14:creationId xmlns:p14="http://schemas.microsoft.com/office/powerpoint/2010/main" val="127606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Clr>
                <a:schemeClr val="dk1"/>
              </a:buClr>
              <a:buSzPts val="1100"/>
              <a:buNone/>
            </a:pPr>
            <a:endParaRPr/>
          </a:p>
        </p:txBody>
      </p:sp>
    </p:spTree>
    <p:extLst>
      <p:ext uri="{BB962C8B-B14F-4D97-AF65-F5344CB8AC3E}">
        <p14:creationId xmlns:p14="http://schemas.microsoft.com/office/powerpoint/2010/main" val="374680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57865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def5ce415_0_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20def5ce415_0_0:notes"/>
          <p:cNvSpPr txBox="1">
            <a:spLocks noGrp="1"/>
          </p:cNvSpPr>
          <p:nvPr>
            <p:ph type="body" idx="1"/>
          </p:nvPr>
        </p:nvSpPr>
        <p:spPr>
          <a:xfrm>
            <a:off x="701040" y="4387136"/>
            <a:ext cx="5608200" cy="4156200"/>
          </a:xfrm>
          <a:prstGeom prst="rect">
            <a:avLst/>
          </a:prstGeom>
          <a:noFill/>
          <a:ln>
            <a:noFill/>
          </a:ln>
        </p:spPr>
        <p:txBody>
          <a:bodyPr spcFirstLastPara="1" wrap="square" lIns="93075" tIns="93075" rIns="93075" bIns="93075" anchor="t" anchorCtr="0">
            <a:noAutofit/>
          </a:bodyPr>
          <a:lstStyle/>
          <a:p>
            <a:pPr marL="469900" marR="0" lvl="0" indent="-2413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Clr>
                <a:schemeClr val="dk1"/>
              </a:buClr>
              <a:buSzPts val="1100"/>
              <a:buNone/>
            </a:pPr>
            <a:endParaRPr/>
          </a:p>
        </p:txBody>
      </p:sp>
    </p:spTree>
    <p:extLst>
      <p:ext uri="{BB962C8B-B14F-4D97-AF65-F5344CB8AC3E}">
        <p14:creationId xmlns:p14="http://schemas.microsoft.com/office/powerpoint/2010/main" val="24329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3: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3: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6574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1040" y="4387136"/>
            <a:ext cx="5608320" cy="4156234"/>
          </a:xfrm>
          <a:prstGeom prst="rect">
            <a:avLst/>
          </a:prstGeom>
          <a:noFill/>
          <a:ln>
            <a:noFill/>
          </a:ln>
        </p:spPr>
        <p:txBody>
          <a:bodyPr spcFirstLastPara="1" wrap="square" lIns="92800" tIns="92800" rIns="92800" bIns="92800" anchor="t" anchorCtr="0">
            <a:noAutofit/>
          </a:bodyPr>
          <a:lstStyle/>
          <a:p>
            <a:pPr marL="0" lvl="0" indent="0" algn="l" rtl="0">
              <a:lnSpc>
                <a:spcPct val="100000"/>
              </a:lnSpc>
              <a:spcBef>
                <a:spcPts val="0"/>
              </a:spcBef>
              <a:spcAft>
                <a:spcPts val="0"/>
              </a:spcAft>
              <a:buClr>
                <a:schemeClr val="dk1"/>
              </a:buClr>
              <a:buSzPts val="1100"/>
              <a:buNone/>
            </a:pPr>
            <a:endParaRPr/>
          </a:p>
        </p:txBody>
      </p:sp>
    </p:spTree>
    <p:extLst>
      <p:ext uri="{BB962C8B-B14F-4D97-AF65-F5344CB8AC3E}">
        <p14:creationId xmlns:p14="http://schemas.microsoft.com/office/powerpoint/2010/main" val="171265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7bdca38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e7bdca38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6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g25b5dd612f5_0_2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g25b5dd612f5_0_2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g25b5dd612f5_0_2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97957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8" name="Google Shape;28;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3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1" name="Google Shape;41;p3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3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3" name="Google Shape;43;p3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7"/>
        <p:cNvGrpSpPr/>
        <p:nvPr/>
      </p:nvGrpSpPr>
      <p:grpSpPr>
        <a:xfrm>
          <a:off x="0" y="0"/>
          <a:ext cx="0" cy="0"/>
          <a:chOff x="0" y="0"/>
          <a:chExt cx="0" cy="0"/>
        </a:xfrm>
      </p:grpSpPr>
      <p:sp>
        <p:nvSpPr>
          <p:cNvPr id="48" name="Google Shape;48;p3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2"/>
        <p:cNvGrpSpPr/>
        <p:nvPr/>
      </p:nvGrpSpPr>
      <p:grpSpPr>
        <a:xfrm>
          <a:off x="0" y="0"/>
          <a:ext cx="0" cy="0"/>
          <a:chOff x="0" y="0"/>
          <a:chExt cx="0" cy="0"/>
        </a:xfrm>
      </p:grpSpPr>
      <p:sp>
        <p:nvSpPr>
          <p:cNvPr id="53" name="Google Shape;53;p3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9"/>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55" name="Google Shape;55;p3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56" name="Google Shape;56;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9"/>
        <p:cNvGrpSpPr/>
        <p:nvPr/>
      </p:nvGrpSpPr>
      <p:grpSpPr>
        <a:xfrm>
          <a:off x="0" y="0"/>
          <a:ext cx="0" cy="0"/>
          <a:chOff x="0" y="0"/>
          <a:chExt cx="0" cy="0"/>
        </a:xfrm>
      </p:grpSpPr>
      <p:sp>
        <p:nvSpPr>
          <p:cNvPr id="60" name="Google Shape;60;p4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0"/>
          <p:cNvSpPr>
            <a:spLocks noGrp="1"/>
          </p:cNvSpPr>
          <p:nvPr>
            <p:ph type="pic" idx="2"/>
          </p:nvPr>
        </p:nvSpPr>
        <p:spPr>
          <a:xfrm>
            <a:off x="3887391" y="740569"/>
            <a:ext cx="4629150" cy="3655219"/>
          </a:xfrm>
          <a:prstGeom prst="rect">
            <a:avLst/>
          </a:prstGeom>
          <a:noFill/>
          <a:ln>
            <a:noFill/>
          </a:ln>
        </p:spPr>
      </p:sp>
      <p:sp>
        <p:nvSpPr>
          <p:cNvPr id="62" name="Google Shape;62;p4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3" name="Google Shape;63;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6"/>
        <p:cNvGrpSpPr/>
        <p:nvPr/>
      </p:nvGrpSpPr>
      <p:grpSpPr>
        <a:xfrm>
          <a:off x="0" y="0"/>
          <a:ext cx="0" cy="0"/>
          <a:chOff x="0" y="0"/>
          <a:chExt cx="0" cy="0"/>
        </a:xfrm>
      </p:grpSpPr>
      <p:sp>
        <p:nvSpPr>
          <p:cNvPr id="67" name="Google Shape;67;p4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1"/>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6"/>
          <p:cNvPicPr preferRelativeResize="0"/>
          <p:nvPr/>
        </p:nvPicPr>
        <p:blipFill rotWithShape="1">
          <a:blip r:embed="rId3">
            <a:alphaModFix/>
          </a:blip>
          <a:srcRect/>
          <a:stretch/>
        </p:blipFill>
        <p:spPr>
          <a:xfrm>
            <a:off x="304800" y="1"/>
            <a:ext cx="3924381" cy="5143499"/>
          </a:xfrm>
          <a:prstGeom prst="rect">
            <a:avLst/>
          </a:prstGeom>
          <a:noFill/>
          <a:ln>
            <a:noFill/>
          </a:ln>
        </p:spPr>
      </p:pic>
      <p:pic>
        <p:nvPicPr>
          <p:cNvPr id="177" name="Google Shape;177;p6"/>
          <p:cNvPicPr preferRelativeResize="0"/>
          <p:nvPr/>
        </p:nvPicPr>
        <p:blipFill rotWithShape="1">
          <a:blip r:embed="rId4">
            <a:alphaModFix/>
          </a:blip>
          <a:srcRect/>
          <a:stretch/>
        </p:blipFill>
        <p:spPr>
          <a:xfrm>
            <a:off x="4459914" y="0"/>
            <a:ext cx="4161813" cy="5143500"/>
          </a:xfrm>
          <a:prstGeom prst="rect">
            <a:avLst/>
          </a:prstGeom>
          <a:noFill/>
          <a:ln>
            <a:noFill/>
          </a:ln>
        </p:spPr>
      </p:pic>
    </p:spTree>
    <p:extLst>
      <p:ext uri="{BB962C8B-B14F-4D97-AF65-F5344CB8AC3E}">
        <p14:creationId xmlns:p14="http://schemas.microsoft.com/office/powerpoint/2010/main" val="274485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8D2B1-40B0-BC73-FC0E-EC2541F616C0}"/>
              </a:ext>
            </a:extLst>
          </p:cNvPr>
          <p:cNvSpPr>
            <a:spLocks noGrp="1"/>
          </p:cNvSpPr>
          <p:nvPr>
            <p:ph type="title"/>
          </p:nvPr>
        </p:nvSpPr>
        <p:spPr/>
        <p:txBody>
          <a:bodyPr>
            <a:normAutofit fontScale="90000"/>
          </a:bodyPr>
          <a:lstStyle/>
          <a:p>
            <a:pPr algn="ctr"/>
            <a:r>
              <a:rPr lang="es-CO" b="1" dirty="0">
                <a:solidFill>
                  <a:schemeClr val="bg1"/>
                </a:solidFill>
              </a:rPr>
              <a:t>APOYOS ECONÓMICOS</a:t>
            </a:r>
            <a:r>
              <a:rPr lang="es-CO" b="1" dirty="0">
                <a:solidFill>
                  <a:srgbClr val="C00000"/>
                </a:solidFill>
              </a:rPr>
              <a:t> </a:t>
            </a:r>
          </a:p>
        </p:txBody>
      </p:sp>
      <p:sp>
        <p:nvSpPr>
          <p:cNvPr id="3" name="Marcador de texto 2">
            <a:extLst>
              <a:ext uri="{FF2B5EF4-FFF2-40B4-BE49-F238E27FC236}">
                <a16:creationId xmlns:a16="http://schemas.microsoft.com/office/drawing/2014/main" id="{A44308DE-9DC0-C8A1-6257-CFA7AD16502A}"/>
              </a:ext>
            </a:extLst>
          </p:cNvPr>
          <p:cNvSpPr>
            <a:spLocks noGrp="1"/>
          </p:cNvSpPr>
          <p:nvPr>
            <p:ph type="body" idx="1"/>
          </p:nvPr>
        </p:nvSpPr>
        <p:spPr/>
        <p:txBody>
          <a:bodyPr>
            <a:normAutofit/>
          </a:bodyPr>
          <a:lstStyle/>
          <a:p>
            <a:pPr marL="114300" indent="0" algn="ctr">
              <a:buNone/>
            </a:pPr>
            <a:r>
              <a:rPr lang="es-CO" sz="1100" b="1" dirty="0">
                <a:solidFill>
                  <a:schemeClr val="bg1"/>
                </a:solidFill>
              </a:rPr>
              <a:t>PARA PRIMER SEMESTRE</a:t>
            </a:r>
          </a:p>
          <a:p>
            <a:pPr marL="114300" indent="0">
              <a:buNone/>
            </a:pPr>
            <a:r>
              <a:rPr lang="es-CO" sz="1100" b="1" dirty="0">
                <a:solidFill>
                  <a:schemeClr val="bg1"/>
                </a:solidFill>
              </a:rPr>
              <a:t>Acceso Prueba Saber 11</a:t>
            </a:r>
            <a:endParaRPr lang="es-CO" sz="1600" b="1" dirty="0">
              <a:solidFill>
                <a:schemeClr val="bg1"/>
              </a:solidFill>
            </a:endParaRPr>
          </a:p>
          <a:p>
            <a:r>
              <a:rPr lang="es-CO" sz="1100" dirty="0">
                <a:solidFill>
                  <a:schemeClr val="bg1"/>
                </a:solidFill>
              </a:rPr>
              <a:t>Puntajes globales de 360 hasta 399 se concederá hasta el 15% de descuento sobre el valor de la matrícula.</a:t>
            </a:r>
          </a:p>
          <a:p>
            <a:r>
              <a:rPr lang="es-CO" sz="1100" dirty="0">
                <a:solidFill>
                  <a:schemeClr val="bg1"/>
                </a:solidFill>
              </a:rPr>
              <a:t> Puntajes globales superiores a 400 se concederá hasta el 25% sobre el valor de la matrícula.</a:t>
            </a:r>
          </a:p>
          <a:p>
            <a:pPr marL="114300" indent="0">
              <a:buNone/>
            </a:pPr>
            <a:r>
              <a:rPr lang="es-CO" sz="1100" dirty="0">
                <a:solidFill>
                  <a:schemeClr val="bg1"/>
                </a:solidFill>
              </a:rPr>
              <a:t>NOTA: únicamente para el primer período académico del programa de Pregrado.</a:t>
            </a:r>
          </a:p>
          <a:p>
            <a:pPr marL="114300" indent="0">
              <a:buNone/>
            </a:pPr>
            <a:endParaRPr lang="es-CO" sz="1100" dirty="0">
              <a:solidFill>
                <a:schemeClr val="bg1"/>
              </a:solidFill>
            </a:endParaRPr>
          </a:p>
          <a:p>
            <a:pPr marL="114300" indent="0">
              <a:buNone/>
            </a:pPr>
            <a:r>
              <a:rPr lang="es-CO" sz="1100" b="1" dirty="0">
                <a:solidFill>
                  <a:schemeClr val="bg1"/>
                </a:solidFill>
              </a:rPr>
              <a:t>Mejor promedio de Bachiller</a:t>
            </a:r>
          </a:p>
          <a:p>
            <a:r>
              <a:rPr lang="es-CO" sz="1100" b="1" dirty="0">
                <a:solidFill>
                  <a:schemeClr val="bg1"/>
                </a:solidFill>
              </a:rPr>
              <a:t>S</a:t>
            </a:r>
            <a:r>
              <a:rPr lang="es-CO" sz="1100" dirty="0">
                <a:solidFill>
                  <a:schemeClr val="bg1"/>
                </a:solidFill>
              </a:rPr>
              <a:t>e podrá acceder a un estímulo económico hasta del 20% sobre el valor de la matrícula a estudiantes admitidos en la Universidad,</a:t>
            </a:r>
            <a:endParaRPr lang="es-CO" sz="1100" b="1" dirty="0">
              <a:solidFill>
                <a:schemeClr val="bg1"/>
              </a:solidFill>
            </a:endParaRPr>
          </a:p>
          <a:p>
            <a:pPr marL="114300" indent="0">
              <a:buNone/>
            </a:pPr>
            <a:r>
              <a:rPr lang="es-CO" sz="1100" b="1" dirty="0">
                <a:solidFill>
                  <a:schemeClr val="bg1"/>
                </a:solidFill>
              </a:rPr>
              <a:t>Nota: </a:t>
            </a:r>
            <a:r>
              <a:rPr lang="es-CO" sz="1100" dirty="0">
                <a:solidFill>
                  <a:schemeClr val="bg1"/>
                </a:solidFill>
              </a:rPr>
              <a:t>se debe anexar certificado expedido por la institución educativa en donde conste el mejor promedio de la promoción.</a:t>
            </a:r>
            <a:endParaRPr lang="es-CO" sz="1100" b="1" dirty="0">
              <a:solidFill>
                <a:schemeClr val="bg1"/>
              </a:solidFill>
            </a:endParaRPr>
          </a:p>
          <a:p>
            <a:pPr marL="114300" indent="0">
              <a:buNone/>
            </a:pPr>
            <a:r>
              <a:rPr lang="es-CO" sz="1100" dirty="0">
                <a:solidFill>
                  <a:schemeClr val="bg1"/>
                </a:solidFill>
              </a:rPr>
              <a:t>           aplica únicamente para el primer periodo académico del programa de pregrado</a:t>
            </a:r>
          </a:p>
          <a:p>
            <a:pPr marL="114300" indent="0">
              <a:buNone/>
            </a:pPr>
            <a:endParaRPr lang="es-CO" sz="1100" b="1" dirty="0">
              <a:solidFill>
                <a:schemeClr val="bg1"/>
              </a:solidFill>
            </a:endParaRPr>
          </a:p>
          <a:p>
            <a:pPr marL="114300" indent="0">
              <a:buNone/>
            </a:pPr>
            <a:r>
              <a:rPr lang="es-CO" sz="1100" b="1" dirty="0">
                <a:solidFill>
                  <a:schemeClr val="bg1"/>
                </a:solidFill>
              </a:rPr>
              <a:t>Apoyo Económico de Entidades con Convenio 10%  (PREGRADO Y POSTGRADO)  </a:t>
            </a:r>
            <a:r>
              <a:rPr lang="es-CO" sz="1100" dirty="0">
                <a:solidFill>
                  <a:schemeClr val="bg1"/>
                </a:solidFill>
              </a:rPr>
              <a:t>Coomeva.  Los Cobos Medical Center.  Ramo.  Decamerón.  </a:t>
            </a:r>
            <a:r>
              <a:rPr lang="es-CO" sz="1100" dirty="0" err="1">
                <a:solidFill>
                  <a:schemeClr val="bg1"/>
                </a:solidFill>
              </a:rPr>
              <a:t>Biomax</a:t>
            </a:r>
            <a:r>
              <a:rPr lang="es-CO" sz="1100" dirty="0">
                <a:solidFill>
                  <a:schemeClr val="bg1"/>
                </a:solidFill>
              </a:rPr>
              <a:t>.  Arcos Dorados de Colombia.  Juan Valdez</a:t>
            </a:r>
            <a:endParaRPr lang="es-CO" sz="1600" b="1" dirty="0">
              <a:solidFill>
                <a:schemeClr val="bg1"/>
              </a:solidFill>
            </a:endParaRPr>
          </a:p>
        </p:txBody>
      </p:sp>
    </p:spTree>
    <p:extLst>
      <p:ext uri="{BB962C8B-B14F-4D97-AF65-F5344CB8AC3E}">
        <p14:creationId xmlns:p14="http://schemas.microsoft.com/office/powerpoint/2010/main" val="202431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8D2B1-40B0-BC73-FC0E-EC2541F616C0}"/>
              </a:ext>
            </a:extLst>
          </p:cNvPr>
          <p:cNvSpPr>
            <a:spLocks noGrp="1"/>
          </p:cNvSpPr>
          <p:nvPr>
            <p:ph type="title"/>
          </p:nvPr>
        </p:nvSpPr>
        <p:spPr>
          <a:solidFill>
            <a:srgbClr val="8E1538"/>
          </a:solidFill>
        </p:spPr>
        <p:txBody>
          <a:bodyPr>
            <a:normAutofit fontScale="90000"/>
          </a:bodyPr>
          <a:lstStyle/>
          <a:p>
            <a:pPr algn="ctr"/>
            <a:r>
              <a:rPr lang="es-CO" b="1" dirty="0">
                <a:solidFill>
                  <a:schemeClr val="bg1"/>
                </a:solidFill>
              </a:rPr>
              <a:t>OTROS APOYOS ECONÓMICOS </a:t>
            </a:r>
          </a:p>
        </p:txBody>
      </p:sp>
      <p:sp>
        <p:nvSpPr>
          <p:cNvPr id="3" name="Marcador de texto 2">
            <a:extLst>
              <a:ext uri="{FF2B5EF4-FFF2-40B4-BE49-F238E27FC236}">
                <a16:creationId xmlns:a16="http://schemas.microsoft.com/office/drawing/2014/main" id="{A44308DE-9DC0-C8A1-6257-CFA7AD16502A}"/>
              </a:ext>
            </a:extLst>
          </p:cNvPr>
          <p:cNvSpPr>
            <a:spLocks noGrp="1"/>
          </p:cNvSpPr>
          <p:nvPr>
            <p:ph type="body" idx="1"/>
          </p:nvPr>
        </p:nvSpPr>
        <p:spPr>
          <a:solidFill>
            <a:srgbClr val="8E1538"/>
          </a:solidFill>
        </p:spPr>
        <p:txBody>
          <a:bodyPr>
            <a:normAutofit/>
          </a:bodyPr>
          <a:lstStyle/>
          <a:p>
            <a:pPr marL="114300" indent="0">
              <a:buNone/>
            </a:pPr>
            <a:r>
              <a:rPr lang="es-CO" sz="1100" b="1" dirty="0">
                <a:solidFill>
                  <a:schemeClr val="bg1"/>
                </a:solidFill>
              </a:rPr>
              <a:t>Apoyo Económico a Hermanos y Hermanastros de Estudiantes Activos </a:t>
            </a:r>
          </a:p>
          <a:p>
            <a:r>
              <a:rPr lang="es-CO" sz="1100" dirty="0">
                <a:solidFill>
                  <a:schemeClr val="bg1"/>
                </a:solidFill>
              </a:rPr>
              <a:t>Se le otorgara un apoyo económico del 10% sobre el valor de la matrícula a los estudiantes activos de pregrado y posgrado que acrediten la calidad de hasta dos hermanos o hermanastros</a:t>
            </a:r>
          </a:p>
          <a:p>
            <a:pPr marL="114300" indent="0">
              <a:buNone/>
            </a:pPr>
            <a:endParaRPr lang="es-CO" sz="1100" b="1" dirty="0">
              <a:solidFill>
                <a:schemeClr val="bg1"/>
              </a:solidFill>
            </a:endParaRPr>
          </a:p>
          <a:p>
            <a:pPr marL="114300" indent="0">
              <a:buNone/>
            </a:pPr>
            <a:r>
              <a:rPr lang="es-CO" sz="1100" b="1" dirty="0">
                <a:solidFill>
                  <a:schemeClr val="bg1"/>
                </a:solidFill>
              </a:rPr>
              <a:t>Excelencia académica – Mejor Promedio Ponderado Acumulado</a:t>
            </a:r>
          </a:p>
          <a:p>
            <a:r>
              <a:rPr lang="es-CO" sz="1100" dirty="0">
                <a:solidFill>
                  <a:schemeClr val="bg1"/>
                </a:solidFill>
              </a:rPr>
              <a:t>Se adjudicará un Apoyo Económico no renovable hasta por el 30% del valor de la matrícula para </a:t>
            </a:r>
            <a:r>
              <a:rPr lang="es-CO" sz="1100" dirty="0" err="1">
                <a:solidFill>
                  <a:schemeClr val="bg1"/>
                </a:solidFill>
              </a:rPr>
              <a:t>elsiguiente</a:t>
            </a:r>
            <a:r>
              <a:rPr lang="es-CO" sz="1100" dirty="0">
                <a:solidFill>
                  <a:schemeClr val="bg1"/>
                </a:solidFill>
              </a:rPr>
              <a:t> período académico</a:t>
            </a:r>
            <a:endParaRPr lang="es-CO" sz="1100" b="1" dirty="0">
              <a:solidFill>
                <a:schemeClr val="bg1"/>
              </a:solidFill>
            </a:endParaRPr>
          </a:p>
          <a:p>
            <a:pPr marL="114300" indent="0">
              <a:buNone/>
            </a:pPr>
            <a:endParaRPr lang="es-CO" sz="1100" b="1" dirty="0">
              <a:solidFill>
                <a:schemeClr val="bg1"/>
              </a:solidFill>
            </a:endParaRPr>
          </a:p>
          <a:p>
            <a:pPr marL="114300" indent="0">
              <a:buNone/>
            </a:pPr>
            <a:endParaRPr lang="es-CO" sz="1100" b="1" dirty="0">
              <a:solidFill>
                <a:schemeClr val="bg1"/>
              </a:solidFill>
            </a:endParaRPr>
          </a:p>
          <a:p>
            <a:pPr marL="114300" indent="0">
              <a:buNone/>
            </a:pPr>
            <a:r>
              <a:rPr lang="es-CO" sz="1100" b="1" dirty="0">
                <a:solidFill>
                  <a:schemeClr val="bg1"/>
                </a:solidFill>
              </a:rPr>
              <a:t>Doble Programa en la Universidad el Bosque</a:t>
            </a:r>
          </a:p>
          <a:p>
            <a:pPr marL="114300" indent="0">
              <a:buNone/>
            </a:pPr>
            <a:endParaRPr lang="es-CO" sz="1100" b="1" dirty="0">
              <a:solidFill>
                <a:schemeClr val="bg1"/>
              </a:solidFill>
            </a:endParaRPr>
          </a:p>
          <a:p>
            <a:r>
              <a:rPr lang="es-CO" sz="1100" dirty="0">
                <a:solidFill>
                  <a:schemeClr val="bg1"/>
                </a:solidFill>
              </a:rPr>
              <a:t>El estudiante que curse dos programas académicos simultáneamente, podrá acceder a un estímulo económico hasta por el 30% del valor de la matrícula del programa de menor valor.</a:t>
            </a:r>
          </a:p>
          <a:p>
            <a:pPr marL="114300" indent="0" algn="ctr">
              <a:buNone/>
            </a:pPr>
            <a:r>
              <a:rPr lang="es-CO" sz="1600" b="1" dirty="0">
                <a:solidFill>
                  <a:schemeClr val="bg1"/>
                </a:solidFill>
              </a:rPr>
              <a:t>TEMAS DE EXCELENCIA</a:t>
            </a:r>
          </a:p>
          <a:p>
            <a:r>
              <a:rPr lang="es-CO" sz="1200" dirty="0">
                <a:solidFill>
                  <a:schemeClr val="bg1"/>
                </a:solidFill>
              </a:rPr>
              <a:t>Excelencia Deportiva, en Escenarios Culturales y Científica</a:t>
            </a:r>
          </a:p>
          <a:p>
            <a:r>
              <a:rPr lang="es-CO" sz="1200" dirty="0">
                <a:solidFill>
                  <a:schemeClr val="bg1"/>
                </a:solidFill>
              </a:rPr>
              <a:t>Estímulo a la Excelencia Científica</a:t>
            </a:r>
          </a:p>
          <a:p>
            <a:r>
              <a:rPr lang="es-CO" sz="1200" dirty="0">
                <a:solidFill>
                  <a:schemeClr val="bg1"/>
                </a:solidFill>
              </a:rPr>
              <a:t>Estímulo a la Excelencia en Escenarios Culturales:</a:t>
            </a:r>
          </a:p>
          <a:p>
            <a:pPr marL="114300" indent="0">
              <a:buNone/>
            </a:pPr>
            <a:endParaRPr lang="es-CO" sz="900" dirty="0"/>
          </a:p>
        </p:txBody>
      </p:sp>
    </p:spTree>
    <p:extLst>
      <p:ext uri="{BB962C8B-B14F-4D97-AF65-F5344CB8AC3E}">
        <p14:creationId xmlns:p14="http://schemas.microsoft.com/office/powerpoint/2010/main" val="141016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l="-128039" t="-38620" r="128039" b="38619"/>
          <a:stretch/>
        </p:blipFill>
        <p:spPr>
          <a:xfrm>
            <a:off x="9006651" y="1328026"/>
            <a:ext cx="108250" cy="571525"/>
          </a:xfrm>
          <a:prstGeom prst="rect">
            <a:avLst/>
          </a:prstGeom>
          <a:noFill/>
          <a:ln>
            <a:noFill/>
          </a:ln>
        </p:spPr>
      </p:pic>
      <p:pic>
        <p:nvPicPr>
          <p:cNvPr id="114" name="Google Shape;114;p1"/>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15" name="Google Shape;115;p1" descr="https://lh3.googleusercontent.com/ztYKRMxrGifP4PWzk5m2aZsY4E8vpNI5GX8LzLstvBnSX-w4OO9AHe9nWqAPJa9ovi_CNQIgNl1EOtd3qje6Ik9Ut2Gll1t5Bf2qoZrq1F96F4nLFaE4gcNzvZfsTqKtmGCb5BE5id376d8iNy1msQ=s2048"/>
          <p:cNvPicPr preferRelativeResize="0"/>
          <p:nvPr/>
        </p:nvPicPr>
        <p:blipFill rotWithShape="1">
          <a:blip r:embed="rId3">
            <a:alphaModFix/>
          </a:blip>
          <a:srcRect/>
          <a:stretch/>
        </p:blipFill>
        <p:spPr>
          <a:xfrm>
            <a:off x="8882439" y="3530312"/>
            <a:ext cx="112318" cy="593040"/>
          </a:xfrm>
          <a:prstGeom prst="rect">
            <a:avLst/>
          </a:prstGeom>
          <a:noFill/>
          <a:ln>
            <a:noFill/>
          </a:ln>
        </p:spPr>
      </p:pic>
      <p:pic>
        <p:nvPicPr>
          <p:cNvPr id="116" name="Google Shape;116;p1"/>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pic>
        <p:nvPicPr>
          <p:cNvPr id="117" name="Google Shape;117;p1"/>
          <p:cNvPicPr preferRelativeResize="0"/>
          <p:nvPr/>
        </p:nvPicPr>
        <p:blipFill rotWithShape="1">
          <a:blip r:embed="rId6">
            <a:alphaModFix/>
          </a:blip>
          <a:srcRect/>
          <a:stretch/>
        </p:blipFill>
        <p:spPr>
          <a:xfrm>
            <a:off x="225351" y="-17636"/>
            <a:ext cx="601300" cy="833229"/>
          </a:xfrm>
          <a:prstGeom prst="rect">
            <a:avLst/>
          </a:prstGeom>
          <a:noFill/>
          <a:ln>
            <a:noFill/>
          </a:ln>
        </p:spPr>
      </p:pic>
      <p:sp>
        <p:nvSpPr>
          <p:cNvPr id="118" name="Google Shape;118;p1"/>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sp>
        <p:nvSpPr>
          <p:cNvPr id="119" name="Google Shape;119;p1"/>
          <p:cNvSpPr txBox="1"/>
          <p:nvPr/>
        </p:nvSpPr>
        <p:spPr>
          <a:xfrm>
            <a:off x="1137153" y="214064"/>
            <a:ext cx="6250934" cy="707856"/>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1" i="1" u="none" strike="noStrike" cap="none" dirty="0">
                <a:solidFill>
                  <a:srgbClr val="C00000"/>
                </a:solidFill>
                <a:latin typeface="Arial"/>
                <a:ea typeface="Arial"/>
                <a:cs typeface="Arial"/>
                <a:sym typeface="Arial"/>
              </a:rPr>
              <a:t>EL PROGRAMA OFRECE COMO VALOR AGREGADO</a:t>
            </a:r>
            <a:r>
              <a:rPr lang="es-CO" sz="1600" b="1" i="1" u="none" strike="noStrike" cap="none" dirty="0">
                <a:solidFill>
                  <a:srgbClr val="C00000"/>
                </a:solidFill>
                <a:latin typeface="Arial"/>
                <a:ea typeface="Arial"/>
                <a:cs typeface="Arial"/>
                <a:sym typeface="Arial"/>
              </a:rPr>
              <a:t>: RUTAS DE FORMACIÓN: </a:t>
            </a:r>
            <a:endParaRPr sz="1600" b="0" i="0" u="none" strike="noStrike" cap="none" dirty="0">
              <a:solidFill>
                <a:srgbClr val="C00000"/>
              </a:solidFill>
              <a:latin typeface="Calibri"/>
              <a:ea typeface="Calibri"/>
              <a:cs typeface="Calibri"/>
              <a:sym typeface="Calibri"/>
            </a:endParaRPr>
          </a:p>
        </p:txBody>
      </p:sp>
      <p:pic>
        <p:nvPicPr>
          <p:cNvPr id="120" name="Google Shape;120;p1"/>
          <p:cNvPicPr preferRelativeResize="0"/>
          <p:nvPr/>
        </p:nvPicPr>
        <p:blipFill rotWithShape="1">
          <a:blip r:embed="rId5">
            <a:alphaModFix/>
          </a:blip>
          <a:srcRect/>
          <a:stretch/>
        </p:blipFill>
        <p:spPr>
          <a:xfrm rot="-7805321">
            <a:off x="8267053" y="220699"/>
            <a:ext cx="771285" cy="417588"/>
          </a:xfrm>
          <a:prstGeom prst="rect">
            <a:avLst/>
          </a:prstGeom>
          <a:noFill/>
          <a:ln>
            <a:noFill/>
          </a:ln>
        </p:spPr>
      </p:pic>
      <p:sp>
        <p:nvSpPr>
          <p:cNvPr id="121" name="Google Shape;121;p1"/>
          <p:cNvSpPr txBox="1"/>
          <p:nvPr/>
        </p:nvSpPr>
        <p:spPr>
          <a:xfrm>
            <a:off x="1413528" y="917874"/>
            <a:ext cx="4982948" cy="523220"/>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s-CO" sz="1400" b="1" i="0" u="none" strike="noStrike" cap="none" dirty="0">
                <a:solidFill>
                  <a:srgbClr val="C00000"/>
                </a:solidFill>
                <a:latin typeface="Arial"/>
                <a:ea typeface="Arial"/>
                <a:cs typeface="Arial"/>
                <a:sym typeface="Arial"/>
              </a:rPr>
              <a:t>CERTIFICACIÓN, ÉNFASIS O MINOR EN:</a:t>
            </a:r>
            <a:endParaRPr dirty="0"/>
          </a:p>
          <a:p>
            <a:pPr marL="0" marR="0" lvl="0" indent="0" algn="l" rtl="0">
              <a:lnSpc>
                <a:spcPct val="100000"/>
              </a:lnSpc>
              <a:spcBef>
                <a:spcPts val="0"/>
              </a:spcBef>
              <a:spcAft>
                <a:spcPts val="0"/>
              </a:spcAft>
              <a:buNone/>
            </a:pPr>
            <a:r>
              <a:rPr lang="es-CO" sz="1400" b="1" i="0" u="none" strike="noStrike" cap="none" dirty="0">
                <a:solidFill>
                  <a:srgbClr val="C00000"/>
                </a:solidFill>
                <a:latin typeface="Arial"/>
                <a:ea typeface="Arial"/>
                <a:cs typeface="Arial"/>
                <a:sym typeface="Arial"/>
              </a:rPr>
              <a:t>        </a:t>
            </a:r>
            <a:r>
              <a:rPr lang="es-CO" sz="1200" b="1" i="0" u="none" strike="noStrike" cap="none" dirty="0">
                <a:solidFill>
                  <a:schemeClr val="dk1"/>
                </a:solidFill>
                <a:latin typeface="Arial"/>
                <a:ea typeface="Arial"/>
                <a:cs typeface="Arial"/>
                <a:sym typeface="Arial"/>
              </a:rPr>
              <a:t>(Sin costo adicional- líneas transversal)  </a:t>
            </a:r>
            <a:endParaRPr sz="1200" b="1" i="0" u="none" strike="noStrike" cap="none" dirty="0">
              <a:solidFill>
                <a:schemeClr val="dk1"/>
              </a:solidFill>
              <a:latin typeface="Arial"/>
              <a:ea typeface="Arial"/>
              <a:cs typeface="Arial"/>
              <a:sym typeface="Arial"/>
            </a:endParaRPr>
          </a:p>
        </p:txBody>
      </p:sp>
      <p:pic>
        <p:nvPicPr>
          <p:cNvPr id="4" name="Imagen 3">
            <a:extLst>
              <a:ext uri="{FF2B5EF4-FFF2-40B4-BE49-F238E27FC236}">
                <a16:creationId xmlns:a16="http://schemas.microsoft.com/office/drawing/2014/main" id="{553B66BF-8221-B5FD-8C51-3256C9FF0FBA}"/>
              </a:ext>
            </a:extLst>
          </p:cNvPr>
          <p:cNvPicPr>
            <a:picLocks noChangeAspect="1"/>
          </p:cNvPicPr>
          <p:nvPr/>
        </p:nvPicPr>
        <p:blipFill>
          <a:blip r:embed="rId7"/>
          <a:stretch>
            <a:fillRect/>
          </a:stretch>
        </p:blipFill>
        <p:spPr>
          <a:xfrm>
            <a:off x="654089" y="1626040"/>
            <a:ext cx="7772400" cy="2841760"/>
          </a:xfrm>
          <a:prstGeom prst="rect">
            <a:avLst/>
          </a:prstGeom>
        </p:spPr>
      </p:pic>
    </p:spTree>
    <p:extLst>
      <p:ext uri="{BB962C8B-B14F-4D97-AF65-F5344CB8AC3E}">
        <p14:creationId xmlns:p14="http://schemas.microsoft.com/office/powerpoint/2010/main" val="86139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218"/>
        <p:cNvGrpSpPr/>
        <p:nvPr/>
      </p:nvGrpSpPr>
      <p:grpSpPr>
        <a:xfrm>
          <a:off x="0" y="0"/>
          <a:ext cx="0" cy="0"/>
          <a:chOff x="0" y="0"/>
          <a:chExt cx="0" cy="0"/>
        </a:xfrm>
      </p:grpSpPr>
      <p:graphicFrame>
        <p:nvGraphicFramePr>
          <p:cNvPr id="219" name="Google Shape;219;p34"/>
          <p:cNvGraphicFramePr/>
          <p:nvPr/>
        </p:nvGraphicFramePr>
        <p:xfrm>
          <a:off x="316422" y="191456"/>
          <a:ext cx="8041364" cy="4760587"/>
        </p:xfrm>
        <a:graphic>
          <a:graphicData uri="http://schemas.openxmlformats.org/drawingml/2006/table">
            <a:tbl>
              <a:tblPr>
                <a:noFill/>
              </a:tblPr>
              <a:tblGrid>
                <a:gridCol w="1643198">
                  <a:extLst>
                    <a:ext uri="{9D8B030D-6E8A-4147-A177-3AD203B41FA5}">
                      <a16:colId xmlns:a16="http://schemas.microsoft.com/office/drawing/2014/main" val="20000"/>
                    </a:ext>
                  </a:extLst>
                </a:gridCol>
                <a:gridCol w="1956899">
                  <a:extLst>
                    <a:ext uri="{9D8B030D-6E8A-4147-A177-3AD203B41FA5}">
                      <a16:colId xmlns:a16="http://schemas.microsoft.com/office/drawing/2014/main" val="20001"/>
                    </a:ext>
                  </a:extLst>
                </a:gridCol>
                <a:gridCol w="2197927">
                  <a:extLst>
                    <a:ext uri="{9D8B030D-6E8A-4147-A177-3AD203B41FA5}">
                      <a16:colId xmlns:a16="http://schemas.microsoft.com/office/drawing/2014/main" val="20002"/>
                    </a:ext>
                  </a:extLst>
                </a:gridCol>
                <a:gridCol w="2243340">
                  <a:extLst>
                    <a:ext uri="{9D8B030D-6E8A-4147-A177-3AD203B41FA5}">
                      <a16:colId xmlns:a16="http://schemas.microsoft.com/office/drawing/2014/main" val="20003"/>
                    </a:ext>
                  </a:extLst>
                </a:gridCol>
              </a:tblGrid>
              <a:tr h="881901">
                <a:tc>
                  <a:txBody>
                    <a:bodyPr/>
                    <a:lstStyle/>
                    <a:p>
                      <a:pPr marL="0" lvl="0" indent="0" algn="ctr"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0" lvl="0" indent="0" algn="ctr" rtl="0">
                        <a:lnSpc>
                          <a:spcPct val="115000"/>
                        </a:lnSpc>
                        <a:spcBef>
                          <a:spcPts val="0"/>
                        </a:spcBef>
                        <a:spcAft>
                          <a:spcPts val="0"/>
                        </a:spcAft>
                        <a:buNone/>
                      </a:pPr>
                      <a:r>
                        <a:rPr lang="es" sz="800" dirty="0">
                          <a:solidFill>
                            <a:schemeClr val="tx1"/>
                          </a:solidFill>
                        </a:rPr>
                        <a:t>Tipo</a:t>
                      </a:r>
                      <a:endParaRPr sz="800" dirty="0">
                        <a:solidFill>
                          <a:schemeClr val="tx1"/>
                        </a:solidFill>
                      </a:endParaRPr>
                    </a:p>
                  </a:txBody>
                  <a:tcPr marL="61718" marR="61718" marT="82283" marB="82283">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accent5"/>
                    </a:solidFill>
                  </a:tcPr>
                </a:tc>
                <a:tc>
                  <a:txBody>
                    <a:bodyPr/>
                    <a:lstStyle/>
                    <a:p>
                      <a:pPr marL="0" lvl="0" indent="0" algn="ctr"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0" lvl="0" indent="0" algn="ctr" rtl="0">
                        <a:lnSpc>
                          <a:spcPct val="115000"/>
                        </a:lnSpc>
                        <a:spcBef>
                          <a:spcPts val="0"/>
                        </a:spcBef>
                        <a:spcAft>
                          <a:spcPts val="0"/>
                        </a:spcAft>
                        <a:buNone/>
                      </a:pPr>
                      <a:r>
                        <a:rPr lang="es" sz="800" dirty="0">
                          <a:solidFill>
                            <a:schemeClr val="tx1"/>
                          </a:solidFill>
                        </a:rPr>
                        <a:t>En Educación</a:t>
                      </a:r>
                      <a:endParaRPr sz="800" dirty="0">
                        <a:solidFill>
                          <a:schemeClr val="tx1"/>
                        </a:solidFill>
                      </a:endParaRPr>
                    </a:p>
                  </a:txBody>
                  <a:tcPr marL="61718" marR="61718" marT="82283" marB="82283">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accent5"/>
                    </a:solidFill>
                  </a:tcPr>
                </a:tc>
                <a:tc>
                  <a:txBody>
                    <a:bodyPr/>
                    <a:lstStyle/>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En Educación Infantil</a:t>
                      </a:r>
                      <a:endParaRPr sz="800">
                        <a:solidFill>
                          <a:schemeClr val="tx1"/>
                        </a:solidFill>
                      </a:endParaRPr>
                    </a:p>
                  </a:txBody>
                  <a:tcPr marL="61718" marR="61718" marT="82283" marB="82283">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accent5"/>
                    </a:solidFill>
                  </a:tcPr>
                </a:tc>
                <a:tc>
                  <a:txBody>
                    <a:bodyPr/>
                    <a:lstStyle/>
                    <a:p>
                      <a:pPr marL="0" lvl="0" indent="0" algn="ctr" rtl="0">
                        <a:lnSpc>
                          <a:spcPct val="115000"/>
                        </a:lnSpc>
                        <a:spcBef>
                          <a:spcPts val="0"/>
                        </a:spcBef>
                        <a:spcAft>
                          <a:spcPts val="0"/>
                        </a:spcAft>
                        <a:buNone/>
                      </a:pPr>
                      <a:r>
                        <a:rPr lang="es" sz="800" b="1">
                          <a:solidFill>
                            <a:schemeClr val="tx1"/>
                          </a:solidFill>
                        </a:rPr>
                        <a:t> </a:t>
                      </a:r>
                      <a:endParaRPr sz="800" b="1">
                        <a:solidFill>
                          <a:schemeClr val="tx1"/>
                        </a:solidFill>
                      </a:endParaRPr>
                    </a:p>
                    <a:p>
                      <a:pPr marL="0" lvl="0" indent="0" algn="ctr" rtl="0">
                        <a:lnSpc>
                          <a:spcPct val="115000"/>
                        </a:lnSpc>
                        <a:spcBef>
                          <a:spcPts val="0"/>
                        </a:spcBef>
                        <a:spcAft>
                          <a:spcPts val="0"/>
                        </a:spcAft>
                        <a:buNone/>
                      </a:pPr>
                      <a:r>
                        <a:rPr lang="es" sz="800">
                          <a:solidFill>
                            <a:schemeClr val="tx1"/>
                          </a:solidFill>
                        </a:rPr>
                        <a:t>En Educación Bilingüe</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(Nivel mínimo B2 de Inglés como prerrequisito)</a:t>
                      </a:r>
                      <a:endParaRPr sz="800">
                        <a:solidFill>
                          <a:schemeClr val="tx1"/>
                        </a:solidFill>
                      </a:endParaRPr>
                    </a:p>
                  </a:txBody>
                  <a:tcPr marL="61718" marR="61718" marT="82283" marB="82283">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1077292">
                <a:tc>
                  <a:txBody>
                    <a:bodyPr/>
                    <a:lstStyle/>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Certificación Complementaria</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(Min. 6 créditos)</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BACC6"/>
                    </a:solidFill>
                  </a:tcPr>
                </a:tc>
                <a:tc>
                  <a:txBody>
                    <a:bodyPr/>
                    <a:lstStyle/>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Las Ciencias de la Educación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Modelos Pedagógicos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Historia de la Educación y la Pedagogía (2Cr)</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El Ser del Educador Infantil y sus Contextos (3Cr)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Evolución, Desarrollo y Aprendizaje infantil (3Cr)</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45720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Content Based Instruction (3Cr)</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Language Acquisition and Learning (3Cr)</a:t>
                      </a:r>
                      <a:endParaRPr sz="800" dirty="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1"/>
                  </a:ext>
                </a:extLst>
              </a:tr>
              <a:tr h="1400697">
                <a:tc>
                  <a:txBody>
                    <a:bodyPr/>
                    <a:lstStyle/>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Énfasis Complementario</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(Min. 12 créditos)</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BACC6"/>
                    </a:solidFill>
                  </a:tcPr>
                </a:tc>
                <a:tc>
                  <a:txBody>
                    <a:bodyPr/>
                    <a:lstStyle/>
                    <a:p>
                      <a:pPr marL="0" lvl="0" indent="0" algn="l" rtl="0">
                        <a:lnSpc>
                          <a:spcPct val="115000"/>
                        </a:lnSpc>
                        <a:spcBef>
                          <a:spcPts val="0"/>
                        </a:spcBef>
                        <a:spcAft>
                          <a:spcPts val="0"/>
                        </a:spcAft>
                        <a:buNone/>
                      </a:pPr>
                      <a:r>
                        <a:rPr lang="es" sz="800">
                          <a:solidFill>
                            <a:schemeClr val="tx1"/>
                          </a:solidFill>
                        </a:rPr>
                        <a:t>Incluye los créditos de la certificación complementaria y se adiciona:</a:t>
                      </a:r>
                      <a:endParaRPr sz="800">
                        <a:solidFill>
                          <a:schemeClr val="tx1"/>
                        </a:solidFill>
                      </a:endParaRPr>
                    </a:p>
                    <a:p>
                      <a:pPr marL="0" lvl="0" indent="0" algn="l" rtl="0">
                        <a:lnSpc>
                          <a:spcPct val="115000"/>
                        </a:lnSpc>
                        <a:spcBef>
                          <a:spcPts val="0"/>
                        </a:spcBef>
                        <a:spcAft>
                          <a:spcPts val="0"/>
                        </a:spcAft>
                        <a:buNone/>
                      </a:pPr>
                      <a:r>
                        <a:rPr lang="es" sz="800">
                          <a:solidFill>
                            <a:schemeClr val="tx1"/>
                          </a:solidFill>
                        </a:rPr>
                        <a:t> </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Diseño Didáctico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Seminario de Evaluación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Currículo (2Cr)</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s" sz="800">
                          <a:solidFill>
                            <a:schemeClr val="tx1"/>
                          </a:solidFill>
                        </a:rPr>
                        <a:t>Incluye los créditos de la certificación complementaria y se adiciona:</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Política Pública en Educación y para la Infancia (3Cr)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Cerebro y Aprendizaje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Sistemas Simbólicos (2Cr)</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tc>
                  <a:txBody>
                    <a:bodyPr/>
                    <a:lstStyle/>
                    <a:p>
                      <a:pPr marL="0" lvl="0" indent="0" algn="l" rtl="0">
                        <a:lnSpc>
                          <a:spcPct val="115000"/>
                        </a:lnSpc>
                        <a:spcBef>
                          <a:spcPts val="0"/>
                        </a:spcBef>
                        <a:spcAft>
                          <a:spcPts val="0"/>
                        </a:spcAft>
                        <a:buNone/>
                      </a:pPr>
                      <a:r>
                        <a:rPr lang="es" sz="800" dirty="0">
                          <a:solidFill>
                            <a:schemeClr val="tx1"/>
                          </a:solidFill>
                        </a:rPr>
                        <a:t>Incluye los créditos de la certificación complementaria y se adiciona:</a:t>
                      </a:r>
                      <a:endParaRPr sz="800" dirty="0">
                        <a:solidFill>
                          <a:schemeClr val="tx1"/>
                        </a:solidFill>
                      </a:endParaRPr>
                    </a:p>
                    <a:p>
                      <a:pPr marL="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ELT Methodology (3Cr)</a:t>
                      </a:r>
                      <a:endParaRPr sz="800" dirty="0">
                        <a:solidFill>
                          <a:schemeClr val="tx1"/>
                        </a:solidFill>
                      </a:endParaRPr>
                    </a:p>
                    <a:p>
                      <a:pPr marL="45720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Material and Syllabus Design (3Cr)</a:t>
                      </a:r>
                      <a:endParaRPr sz="800" dirty="0">
                        <a:solidFill>
                          <a:schemeClr val="tx1"/>
                        </a:solidFill>
                      </a:endParaRPr>
                    </a:p>
                    <a:p>
                      <a:pPr marL="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DEDED"/>
                    </a:solidFill>
                  </a:tcPr>
                </a:tc>
                <a:extLst>
                  <a:ext uri="{0D108BD9-81ED-4DB2-BD59-A6C34878D82A}">
                    <a16:rowId xmlns:a16="http://schemas.microsoft.com/office/drawing/2014/main" val="10002"/>
                  </a:ext>
                </a:extLst>
              </a:tr>
              <a:tr h="1400697">
                <a:tc>
                  <a:txBody>
                    <a:bodyPr/>
                    <a:lstStyle/>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Minor</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 </a:t>
                      </a:r>
                      <a:endParaRPr sz="800">
                        <a:solidFill>
                          <a:schemeClr val="tx1"/>
                        </a:solidFill>
                      </a:endParaRPr>
                    </a:p>
                    <a:p>
                      <a:pPr marL="0" lvl="0" indent="0" algn="ctr" rtl="0">
                        <a:lnSpc>
                          <a:spcPct val="115000"/>
                        </a:lnSpc>
                        <a:spcBef>
                          <a:spcPts val="0"/>
                        </a:spcBef>
                        <a:spcAft>
                          <a:spcPts val="0"/>
                        </a:spcAft>
                        <a:buNone/>
                      </a:pPr>
                      <a:r>
                        <a:rPr lang="es" sz="800">
                          <a:solidFill>
                            <a:schemeClr val="tx1"/>
                          </a:solidFill>
                        </a:rPr>
                        <a:t>(Min. 18 créditos)</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BACC6"/>
                    </a:solidFill>
                  </a:tcPr>
                </a:tc>
                <a:tc>
                  <a:txBody>
                    <a:bodyPr/>
                    <a:lstStyle/>
                    <a:p>
                      <a:pPr marL="0" lvl="0" indent="0" algn="l" rtl="0">
                        <a:lnSpc>
                          <a:spcPct val="115000"/>
                        </a:lnSpc>
                        <a:spcBef>
                          <a:spcPts val="0"/>
                        </a:spcBef>
                        <a:spcAft>
                          <a:spcPts val="0"/>
                        </a:spcAft>
                        <a:buNone/>
                      </a:pPr>
                      <a:r>
                        <a:rPr lang="es" sz="800">
                          <a:solidFill>
                            <a:schemeClr val="tx1"/>
                          </a:solidFill>
                        </a:rPr>
                        <a:t>Incluye los créditos de la certificación y el énfasis complementario y se adiciona:</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Innovación Pedagógica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Procesos Inclusivos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Gestión de Proyectos Educativos y Comunitarios (2Cr)</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l" rtl="0">
                        <a:lnSpc>
                          <a:spcPct val="115000"/>
                        </a:lnSpc>
                        <a:spcBef>
                          <a:spcPts val="0"/>
                        </a:spcBef>
                        <a:spcAft>
                          <a:spcPts val="0"/>
                        </a:spcAft>
                        <a:buNone/>
                      </a:pPr>
                      <a:r>
                        <a:rPr lang="es" sz="800">
                          <a:solidFill>
                            <a:schemeClr val="tx1"/>
                          </a:solidFill>
                        </a:rPr>
                        <a:t>Incluye los créditos de la certificación y el énfasis complementario y se adiciona:</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Desarrollo Psicomotor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Desarrollo del Lenguaje en la Primera Infancia (2Cr)</a:t>
                      </a:r>
                      <a:endParaRPr sz="800">
                        <a:solidFill>
                          <a:schemeClr val="tx1"/>
                        </a:solidFill>
                      </a:endParaRPr>
                    </a:p>
                    <a:p>
                      <a:pPr marL="457200" lvl="0" indent="-228600" algn="l" rtl="0">
                        <a:lnSpc>
                          <a:spcPct val="115000"/>
                        </a:lnSpc>
                        <a:spcBef>
                          <a:spcPts val="0"/>
                        </a:spcBef>
                        <a:spcAft>
                          <a:spcPts val="0"/>
                        </a:spcAft>
                        <a:buNone/>
                      </a:pPr>
                      <a:r>
                        <a:rPr lang="es" sz="800">
                          <a:solidFill>
                            <a:schemeClr val="tx1"/>
                          </a:solidFill>
                        </a:rPr>
                        <a:t>§</a:t>
                      </a:r>
                      <a:r>
                        <a:rPr lang="es" sz="800">
                          <a:solidFill>
                            <a:schemeClr val="tx1"/>
                          </a:solidFill>
                          <a:latin typeface="Times New Roman"/>
                          <a:ea typeface="Times New Roman"/>
                          <a:cs typeface="Times New Roman"/>
                          <a:sym typeface="Times New Roman"/>
                        </a:rPr>
                        <a:t>  </a:t>
                      </a:r>
                      <a:r>
                        <a:rPr lang="es" sz="800">
                          <a:solidFill>
                            <a:schemeClr val="tx1"/>
                          </a:solidFill>
                        </a:rPr>
                        <a:t>Desarrollo Afectivo y Vínculo (2Cr)</a:t>
                      </a:r>
                      <a:endParaRPr sz="800">
                        <a:solidFill>
                          <a:schemeClr val="tx1"/>
                        </a:solidFill>
                      </a:endParaRPr>
                    </a:p>
                    <a:p>
                      <a:pPr marL="0" lvl="0" indent="0" algn="l" rtl="0">
                        <a:lnSpc>
                          <a:spcPct val="115000"/>
                        </a:lnSpc>
                        <a:spcBef>
                          <a:spcPts val="0"/>
                        </a:spcBef>
                        <a:spcAft>
                          <a:spcPts val="0"/>
                        </a:spcAft>
                        <a:buNone/>
                      </a:pPr>
                      <a:r>
                        <a:rPr lang="es" sz="800">
                          <a:solidFill>
                            <a:schemeClr val="tx1"/>
                          </a:solidFill>
                        </a:rPr>
                        <a:t> </a:t>
                      </a:r>
                      <a:endParaRPr sz="80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tc>
                  <a:txBody>
                    <a:bodyPr/>
                    <a:lstStyle/>
                    <a:p>
                      <a:pPr marL="0" lvl="0" indent="0" algn="l" rtl="0">
                        <a:lnSpc>
                          <a:spcPct val="115000"/>
                        </a:lnSpc>
                        <a:spcBef>
                          <a:spcPts val="0"/>
                        </a:spcBef>
                        <a:spcAft>
                          <a:spcPts val="0"/>
                        </a:spcAft>
                        <a:buNone/>
                      </a:pPr>
                      <a:r>
                        <a:rPr lang="es" sz="800" dirty="0">
                          <a:solidFill>
                            <a:schemeClr val="tx1"/>
                          </a:solidFill>
                        </a:rPr>
                        <a:t>Incluye los créditos de la certificación y el énfasis complementario y se adiciona:</a:t>
                      </a:r>
                      <a:endParaRPr sz="800" dirty="0">
                        <a:solidFill>
                          <a:schemeClr val="tx1"/>
                        </a:solidFill>
                      </a:endParaRPr>
                    </a:p>
                    <a:p>
                      <a:pPr marL="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Bilingual Education (3Cr)</a:t>
                      </a:r>
                      <a:endParaRPr sz="800" dirty="0">
                        <a:solidFill>
                          <a:schemeClr val="tx1"/>
                        </a:solidFill>
                      </a:endParaRPr>
                    </a:p>
                    <a:p>
                      <a:pPr marL="457200" lvl="0" indent="0" algn="l" rtl="0">
                        <a:lnSpc>
                          <a:spcPct val="115000"/>
                        </a:lnSpc>
                        <a:spcBef>
                          <a:spcPts val="0"/>
                        </a:spcBef>
                        <a:spcAft>
                          <a:spcPts val="0"/>
                        </a:spcAft>
                        <a:buNone/>
                      </a:pPr>
                      <a:r>
                        <a:rPr lang="es" sz="800" dirty="0">
                          <a:solidFill>
                            <a:schemeClr val="tx1"/>
                          </a:solidFill>
                        </a:rPr>
                        <a:t> </a:t>
                      </a:r>
                      <a:endParaRPr sz="800" dirty="0">
                        <a:solidFill>
                          <a:schemeClr val="tx1"/>
                        </a:solidFill>
                      </a:endParaRPr>
                    </a:p>
                    <a:p>
                      <a:pPr marL="457200" lvl="0" indent="-228600" algn="l" rtl="0">
                        <a:lnSpc>
                          <a:spcPct val="115000"/>
                        </a:lnSpc>
                        <a:spcBef>
                          <a:spcPts val="0"/>
                        </a:spcBef>
                        <a:spcAft>
                          <a:spcPts val="0"/>
                        </a:spcAft>
                        <a:buNone/>
                      </a:pPr>
                      <a:r>
                        <a:rPr lang="es" sz="800" dirty="0">
                          <a:solidFill>
                            <a:schemeClr val="tx1"/>
                          </a:solidFill>
                        </a:rPr>
                        <a:t>§</a:t>
                      </a:r>
                      <a:r>
                        <a:rPr lang="es" sz="800" dirty="0">
                          <a:solidFill>
                            <a:schemeClr val="tx1"/>
                          </a:solidFill>
                          <a:latin typeface="Times New Roman"/>
                          <a:ea typeface="Times New Roman"/>
                          <a:cs typeface="Times New Roman"/>
                          <a:sym typeface="Times New Roman"/>
                        </a:rPr>
                        <a:t>  </a:t>
                      </a:r>
                      <a:r>
                        <a:rPr lang="es" sz="800" dirty="0">
                          <a:solidFill>
                            <a:schemeClr val="tx1"/>
                          </a:solidFill>
                        </a:rPr>
                        <a:t>E-learning for EFL Contexts (3Cr)</a:t>
                      </a:r>
                      <a:endParaRPr sz="800" dirty="0">
                        <a:solidFill>
                          <a:schemeClr val="tx1"/>
                        </a:solidFill>
                      </a:endParaRPr>
                    </a:p>
                  </a:txBody>
                  <a:tcPr marL="61718" marR="61718" marT="82283" marB="82283">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03852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l="-128039" t="-38620" r="128039" b="38619"/>
          <a:stretch/>
        </p:blipFill>
        <p:spPr>
          <a:xfrm>
            <a:off x="9006651" y="1328026"/>
            <a:ext cx="108250" cy="571525"/>
          </a:xfrm>
          <a:prstGeom prst="rect">
            <a:avLst/>
          </a:prstGeom>
          <a:noFill/>
          <a:ln>
            <a:noFill/>
          </a:ln>
        </p:spPr>
      </p:pic>
      <p:pic>
        <p:nvPicPr>
          <p:cNvPr id="114" name="Google Shape;114;p1"/>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15" name="Google Shape;115;p1" descr="https://lh3.googleusercontent.com/ztYKRMxrGifP4PWzk5m2aZsY4E8vpNI5GX8LzLstvBnSX-w4OO9AHe9nWqAPJa9ovi_CNQIgNl1EOtd3qje6Ik9Ut2Gll1t5Bf2qoZrq1F96F4nLFaE4gcNzvZfsTqKtmGCb5BE5id376d8iNy1msQ=s2048"/>
          <p:cNvPicPr preferRelativeResize="0"/>
          <p:nvPr/>
        </p:nvPicPr>
        <p:blipFill rotWithShape="1">
          <a:blip r:embed="rId3">
            <a:alphaModFix/>
          </a:blip>
          <a:srcRect/>
          <a:stretch/>
        </p:blipFill>
        <p:spPr>
          <a:xfrm>
            <a:off x="8882439" y="3530312"/>
            <a:ext cx="112318" cy="593040"/>
          </a:xfrm>
          <a:prstGeom prst="rect">
            <a:avLst/>
          </a:prstGeom>
          <a:noFill/>
          <a:ln>
            <a:noFill/>
          </a:ln>
        </p:spPr>
      </p:pic>
      <p:pic>
        <p:nvPicPr>
          <p:cNvPr id="116" name="Google Shape;116;p1"/>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pic>
        <p:nvPicPr>
          <p:cNvPr id="117" name="Google Shape;117;p1"/>
          <p:cNvPicPr preferRelativeResize="0"/>
          <p:nvPr/>
        </p:nvPicPr>
        <p:blipFill rotWithShape="1">
          <a:blip r:embed="rId6">
            <a:alphaModFix/>
          </a:blip>
          <a:srcRect/>
          <a:stretch/>
        </p:blipFill>
        <p:spPr>
          <a:xfrm>
            <a:off x="225351" y="-17636"/>
            <a:ext cx="601300" cy="833229"/>
          </a:xfrm>
          <a:prstGeom prst="rect">
            <a:avLst/>
          </a:prstGeom>
          <a:noFill/>
          <a:ln>
            <a:noFill/>
          </a:ln>
        </p:spPr>
      </p:pic>
      <p:sp>
        <p:nvSpPr>
          <p:cNvPr id="118" name="Google Shape;118;p1"/>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sp>
        <p:nvSpPr>
          <p:cNvPr id="119" name="Google Shape;119;p1"/>
          <p:cNvSpPr txBox="1"/>
          <p:nvPr/>
        </p:nvSpPr>
        <p:spPr>
          <a:xfrm>
            <a:off x="1137153" y="214064"/>
            <a:ext cx="6250934" cy="707856"/>
          </a:xfrm>
          <a:prstGeom prst="rect">
            <a:avLst/>
          </a:prstGeom>
          <a:solidFill>
            <a:srgbClr val="FBE4D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1" i="1" u="none" strike="noStrike" cap="none" dirty="0">
                <a:solidFill>
                  <a:srgbClr val="C00000"/>
                </a:solidFill>
                <a:latin typeface="Arial"/>
                <a:ea typeface="Arial"/>
                <a:cs typeface="Arial"/>
                <a:sym typeface="Arial"/>
              </a:rPr>
              <a:t>EL PROGRAMA OFRECE COMO VALOR AGREGADO</a:t>
            </a:r>
            <a:r>
              <a:rPr lang="es-CO" sz="1600" b="1" i="1" u="none" strike="noStrike" cap="none" dirty="0">
                <a:solidFill>
                  <a:srgbClr val="C00000"/>
                </a:solidFill>
                <a:latin typeface="Arial"/>
                <a:ea typeface="Arial"/>
                <a:cs typeface="Arial"/>
                <a:sym typeface="Arial"/>
              </a:rPr>
              <a:t>: RUTAS DE FORMACIÓN: </a:t>
            </a:r>
            <a:endParaRPr sz="1600" b="0" i="0" u="none" strike="noStrike" cap="none" dirty="0">
              <a:solidFill>
                <a:srgbClr val="C00000"/>
              </a:solidFill>
              <a:latin typeface="Calibri"/>
              <a:ea typeface="Calibri"/>
              <a:cs typeface="Calibri"/>
              <a:sym typeface="Calibri"/>
            </a:endParaRPr>
          </a:p>
        </p:txBody>
      </p:sp>
      <p:pic>
        <p:nvPicPr>
          <p:cNvPr id="120" name="Google Shape;120;p1"/>
          <p:cNvPicPr preferRelativeResize="0"/>
          <p:nvPr/>
        </p:nvPicPr>
        <p:blipFill rotWithShape="1">
          <a:blip r:embed="rId5">
            <a:alphaModFix/>
          </a:blip>
          <a:srcRect/>
          <a:stretch/>
        </p:blipFill>
        <p:spPr>
          <a:xfrm rot="-7805321">
            <a:off x="8267053" y="220699"/>
            <a:ext cx="771285" cy="417588"/>
          </a:xfrm>
          <a:prstGeom prst="rect">
            <a:avLst/>
          </a:prstGeom>
          <a:noFill/>
          <a:ln>
            <a:noFill/>
          </a:ln>
        </p:spPr>
      </p:pic>
      <p:sp>
        <p:nvSpPr>
          <p:cNvPr id="121" name="Google Shape;121;p1"/>
          <p:cNvSpPr txBox="1"/>
          <p:nvPr/>
        </p:nvSpPr>
        <p:spPr>
          <a:xfrm>
            <a:off x="1413528" y="917874"/>
            <a:ext cx="4982948" cy="523220"/>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s-CO" sz="1400" b="1" i="0" u="none" strike="noStrike" cap="none" dirty="0">
                <a:solidFill>
                  <a:srgbClr val="C00000"/>
                </a:solidFill>
                <a:latin typeface="Arial"/>
                <a:ea typeface="Arial"/>
                <a:cs typeface="Arial"/>
                <a:sym typeface="Arial"/>
              </a:rPr>
              <a:t>CERTIFICACIÓN, ÉNFASIS O MINOR EN:</a:t>
            </a:r>
            <a:endParaRPr dirty="0"/>
          </a:p>
          <a:p>
            <a:pPr marL="0" marR="0" lvl="0" indent="0" algn="l" rtl="0">
              <a:lnSpc>
                <a:spcPct val="100000"/>
              </a:lnSpc>
              <a:spcBef>
                <a:spcPts val="0"/>
              </a:spcBef>
              <a:spcAft>
                <a:spcPts val="0"/>
              </a:spcAft>
              <a:buNone/>
            </a:pPr>
            <a:r>
              <a:rPr lang="es-CO" sz="1400" b="1" i="0" u="none" strike="noStrike" cap="none" dirty="0">
                <a:solidFill>
                  <a:srgbClr val="C00000"/>
                </a:solidFill>
                <a:latin typeface="Arial"/>
                <a:ea typeface="Arial"/>
                <a:cs typeface="Arial"/>
                <a:sym typeface="Arial"/>
              </a:rPr>
              <a:t>        </a:t>
            </a:r>
            <a:r>
              <a:rPr lang="es-CO" sz="1200" b="1" i="0" u="none" strike="noStrike" cap="none" dirty="0">
                <a:solidFill>
                  <a:schemeClr val="dk1"/>
                </a:solidFill>
                <a:latin typeface="Arial"/>
                <a:ea typeface="Arial"/>
                <a:cs typeface="Arial"/>
                <a:sym typeface="Arial"/>
              </a:rPr>
              <a:t>(Sin costo adicional- líneas transversal)  </a:t>
            </a:r>
            <a:endParaRPr sz="1200" b="1" i="0" u="none" strike="noStrike" cap="none" dirty="0">
              <a:solidFill>
                <a:schemeClr val="dk1"/>
              </a:solidFill>
              <a:latin typeface="Arial"/>
              <a:ea typeface="Arial"/>
              <a:cs typeface="Arial"/>
              <a:sym typeface="Arial"/>
            </a:endParaRPr>
          </a:p>
        </p:txBody>
      </p:sp>
      <p:pic>
        <p:nvPicPr>
          <p:cNvPr id="5" name="Imagen 4">
            <a:extLst>
              <a:ext uri="{FF2B5EF4-FFF2-40B4-BE49-F238E27FC236}">
                <a16:creationId xmlns:a16="http://schemas.microsoft.com/office/drawing/2014/main" id="{A892420E-6330-8928-4117-AD8A892F4480}"/>
              </a:ext>
            </a:extLst>
          </p:cNvPr>
          <p:cNvPicPr>
            <a:picLocks noChangeAspect="1"/>
          </p:cNvPicPr>
          <p:nvPr/>
        </p:nvPicPr>
        <p:blipFill>
          <a:blip r:embed="rId7"/>
          <a:stretch>
            <a:fillRect/>
          </a:stretch>
        </p:blipFill>
        <p:spPr>
          <a:xfrm>
            <a:off x="605387" y="1606475"/>
            <a:ext cx="7772400" cy="2965875"/>
          </a:xfrm>
          <a:prstGeom prst="rect">
            <a:avLst/>
          </a:prstGeom>
        </p:spPr>
      </p:pic>
    </p:spTree>
    <p:extLst>
      <p:ext uri="{BB962C8B-B14F-4D97-AF65-F5344CB8AC3E}">
        <p14:creationId xmlns:p14="http://schemas.microsoft.com/office/powerpoint/2010/main" val="66173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l="-128039" t="-38620" r="128039" b="38619"/>
          <a:stretch/>
        </p:blipFill>
        <p:spPr>
          <a:xfrm>
            <a:off x="9006651" y="1328026"/>
            <a:ext cx="108250" cy="571525"/>
          </a:xfrm>
          <a:prstGeom prst="rect">
            <a:avLst/>
          </a:prstGeom>
          <a:noFill/>
          <a:ln>
            <a:noFill/>
          </a:ln>
        </p:spPr>
      </p:pic>
      <p:pic>
        <p:nvPicPr>
          <p:cNvPr id="114" name="Google Shape;114;p1"/>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15" name="Google Shape;115;p1" descr="https://lh3.googleusercontent.com/ztYKRMxrGifP4PWzk5m2aZsY4E8vpNI5GX8LzLstvBnSX-w4OO9AHe9nWqAPJa9ovi_CNQIgNl1EOtd3qje6Ik9Ut2Gll1t5Bf2qoZrq1F96F4nLFaE4gcNzvZfsTqKtmGCb5BE5id376d8iNy1msQ=s2048"/>
          <p:cNvPicPr preferRelativeResize="0"/>
          <p:nvPr/>
        </p:nvPicPr>
        <p:blipFill rotWithShape="1">
          <a:blip r:embed="rId3">
            <a:alphaModFix/>
          </a:blip>
          <a:srcRect/>
          <a:stretch/>
        </p:blipFill>
        <p:spPr>
          <a:xfrm>
            <a:off x="8882439" y="3530312"/>
            <a:ext cx="112318" cy="593040"/>
          </a:xfrm>
          <a:prstGeom prst="rect">
            <a:avLst/>
          </a:prstGeom>
          <a:noFill/>
          <a:ln>
            <a:noFill/>
          </a:ln>
        </p:spPr>
      </p:pic>
      <p:pic>
        <p:nvPicPr>
          <p:cNvPr id="116" name="Google Shape;116;p1"/>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pic>
        <p:nvPicPr>
          <p:cNvPr id="117" name="Google Shape;117;p1"/>
          <p:cNvPicPr preferRelativeResize="0"/>
          <p:nvPr/>
        </p:nvPicPr>
        <p:blipFill rotWithShape="1">
          <a:blip r:embed="rId6">
            <a:alphaModFix/>
          </a:blip>
          <a:srcRect/>
          <a:stretch/>
        </p:blipFill>
        <p:spPr>
          <a:xfrm>
            <a:off x="225351" y="-17636"/>
            <a:ext cx="601300" cy="833229"/>
          </a:xfrm>
          <a:prstGeom prst="rect">
            <a:avLst/>
          </a:prstGeom>
          <a:noFill/>
          <a:ln>
            <a:noFill/>
          </a:ln>
        </p:spPr>
      </p:pic>
      <p:sp>
        <p:nvSpPr>
          <p:cNvPr id="118" name="Google Shape;118;p1"/>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sp>
        <p:nvSpPr>
          <p:cNvPr id="119" name="Google Shape;119;p1"/>
          <p:cNvSpPr txBox="1"/>
          <p:nvPr/>
        </p:nvSpPr>
        <p:spPr>
          <a:xfrm>
            <a:off x="1137153" y="214064"/>
            <a:ext cx="6250934" cy="707856"/>
          </a:xfrm>
          <a:prstGeom prst="rect">
            <a:avLst/>
          </a:prstGeom>
          <a:solidFill>
            <a:srgbClr val="FBE4D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1" i="1" u="none" strike="noStrike" cap="none" dirty="0">
                <a:solidFill>
                  <a:srgbClr val="C00000"/>
                </a:solidFill>
                <a:latin typeface="Arial"/>
                <a:ea typeface="Arial"/>
                <a:cs typeface="Arial"/>
                <a:sym typeface="Arial"/>
              </a:rPr>
              <a:t>EL PROGRAMA OFRECE COMO VALOR AGREGADO</a:t>
            </a:r>
            <a:r>
              <a:rPr lang="es-CO" sz="1600" b="1" i="1" u="none" strike="noStrike" cap="none" dirty="0">
                <a:solidFill>
                  <a:srgbClr val="C00000"/>
                </a:solidFill>
                <a:latin typeface="Arial"/>
                <a:ea typeface="Arial"/>
                <a:cs typeface="Arial"/>
                <a:sym typeface="Arial"/>
              </a:rPr>
              <a:t>: RUTAS DE FORMACIÓN: </a:t>
            </a:r>
            <a:endParaRPr sz="1600" b="0" i="0" u="none" strike="noStrike" cap="none" dirty="0">
              <a:solidFill>
                <a:srgbClr val="C00000"/>
              </a:solidFill>
              <a:latin typeface="Calibri"/>
              <a:ea typeface="Calibri"/>
              <a:cs typeface="Calibri"/>
              <a:sym typeface="Calibri"/>
            </a:endParaRPr>
          </a:p>
        </p:txBody>
      </p:sp>
      <p:pic>
        <p:nvPicPr>
          <p:cNvPr id="120" name="Google Shape;120;p1"/>
          <p:cNvPicPr preferRelativeResize="0"/>
          <p:nvPr/>
        </p:nvPicPr>
        <p:blipFill rotWithShape="1">
          <a:blip r:embed="rId5">
            <a:alphaModFix/>
          </a:blip>
          <a:srcRect/>
          <a:stretch/>
        </p:blipFill>
        <p:spPr>
          <a:xfrm rot="-7805321">
            <a:off x="8267053" y="220699"/>
            <a:ext cx="771285" cy="417588"/>
          </a:xfrm>
          <a:prstGeom prst="rect">
            <a:avLst/>
          </a:prstGeom>
          <a:noFill/>
          <a:ln>
            <a:noFill/>
          </a:ln>
        </p:spPr>
      </p:pic>
      <p:sp>
        <p:nvSpPr>
          <p:cNvPr id="121" name="Google Shape;121;p1"/>
          <p:cNvSpPr txBox="1"/>
          <p:nvPr/>
        </p:nvSpPr>
        <p:spPr>
          <a:xfrm>
            <a:off x="1413528" y="917874"/>
            <a:ext cx="4982948" cy="523220"/>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s-CO" sz="1400" b="1" i="0" u="none" strike="noStrike" cap="none" dirty="0">
                <a:solidFill>
                  <a:srgbClr val="C00000"/>
                </a:solidFill>
                <a:latin typeface="Arial"/>
                <a:ea typeface="Arial"/>
                <a:cs typeface="Arial"/>
                <a:sym typeface="Arial"/>
              </a:rPr>
              <a:t>CERTIFICACIÓN, ÉNFASIS O MINOR EN:</a:t>
            </a:r>
            <a:endParaRPr dirty="0"/>
          </a:p>
          <a:p>
            <a:pPr marL="0" marR="0" lvl="0" indent="0" algn="l" rtl="0">
              <a:lnSpc>
                <a:spcPct val="100000"/>
              </a:lnSpc>
              <a:spcBef>
                <a:spcPts val="0"/>
              </a:spcBef>
              <a:spcAft>
                <a:spcPts val="0"/>
              </a:spcAft>
              <a:buNone/>
            </a:pPr>
            <a:r>
              <a:rPr lang="es-CO" sz="1400" b="1" i="0" u="none" strike="noStrike" cap="none" dirty="0">
                <a:solidFill>
                  <a:srgbClr val="C00000"/>
                </a:solidFill>
                <a:latin typeface="Arial"/>
                <a:ea typeface="Arial"/>
                <a:cs typeface="Arial"/>
                <a:sym typeface="Arial"/>
              </a:rPr>
              <a:t>        </a:t>
            </a:r>
            <a:r>
              <a:rPr lang="es-CO" sz="1200" b="1" i="0" u="none" strike="noStrike" cap="none" dirty="0">
                <a:solidFill>
                  <a:schemeClr val="dk1"/>
                </a:solidFill>
                <a:latin typeface="Arial"/>
                <a:ea typeface="Arial"/>
                <a:cs typeface="Arial"/>
                <a:sym typeface="Arial"/>
              </a:rPr>
              <a:t>(Sin costo adicional- líneas transversal)  </a:t>
            </a:r>
            <a:endParaRPr sz="1200" b="1" i="0" u="none" strike="noStrike" cap="none" dirty="0">
              <a:solidFill>
                <a:schemeClr val="dk1"/>
              </a:solidFill>
              <a:latin typeface="Arial"/>
              <a:ea typeface="Arial"/>
              <a:cs typeface="Arial"/>
              <a:sym typeface="Arial"/>
            </a:endParaRPr>
          </a:p>
        </p:txBody>
      </p:sp>
      <p:pic>
        <p:nvPicPr>
          <p:cNvPr id="2" name="Imagen 1">
            <a:extLst>
              <a:ext uri="{FF2B5EF4-FFF2-40B4-BE49-F238E27FC236}">
                <a16:creationId xmlns:a16="http://schemas.microsoft.com/office/drawing/2014/main" id="{F69CE6E7-A91D-11A4-40CC-17D31D7EE592}"/>
              </a:ext>
            </a:extLst>
          </p:cNvPr>
          <p:cNvPicPr>
            <a:picLocks noChangeAspect="1"/>
          </p:cNvPicPr>
          <p:nvPr/>
        </p:nvPicPr>
        <p:blipFill>
          <a:blip r:embed="rId7"/>
          <a:stretch>
            <a:fillRect/>
          </a:stretch>
        </p:blipFill>
        <p:spPr>
          <a:xfrm>
            <a:off x="685800" y="1753782"/>
            <a:ext cx="7772400" cy="2366065"/>
          </a:xfrm>
          <a:prstGeom prst="rect">
            <a:avLst/>
          </a:prstGeom>
        </p:spPr>
      </p:pic>
    </p:spTree>
    <p:extLst>
      <p:ext uri="{BB962C8B-B14F-4D97-AF65-F5344CB8AC3E}">
        <p14:creationId xmlns:p14="http://schemas.microsoft.com/office/powerpoint/2010/main" val="162188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9A3A3A"/>
          </a:solidFill>
        </p:spPr>
      </p:pic>
      <p:graphicFrame>
        <p:nvGraphicFramePr>
          <p:cNvPr id="7" name="Google Shape;108;g25b5dd612f5_0_167"/>
          <p:cNvGraphicFramePr/>
          <p:nvPr>
            <p:extLst>
              <p:ext uri="{D42A27DB-BD31-4B8C-83A1-F6EECF244321}">
                <p14:modId xmlns:p14="http://schemas.microsoft.com/office/powerpoint/2010/main" val="430966850"/>
              </p:ext>
            </p:extLst>
          </p:nvPr>
        </p:nvGraphicFramePr>
        <p:xfrm>
          <a:off x="3432313" y="0"/>
          <a:ext cx="5711687" cy="5461930"/>
        </p:xfrm>
        <a:graphic>
          <a:graphicData uri="http://schemas.openxmlformats.org/drawingml/2006/table">
            <a:tbl>
              <a:tblPr>
                <a:noFill/>
                <a:tableStyleId>{3EBC072B-541B-413F-B20E-A861B1528541}</a:tableStyleId>
              </a:tblPr>
              <a:tblGrid>
                <a:gridCol w="2420176">
                  <a:extLst>
                    <a:ext uri="{9D8B030D-6E8A-4147-A177-3AD203B41FA5}">
                      <a16:colId xmlns:a16="http://schemas.microsoft.com/office/drawing/2014/main" val="20000"/>
                    </a:ext>
                  </a:extLst>
                </a:gridCol>
                <a:gridCol w="3291511">
                  <a:extLst>
                    <a:ext uri="{9D8B030D-6E8A-4147-A177-3AD203B41FA5}">
                      <a16:colId xmlns:a16="http://schemas.microsoft.com/office/drawing/2014/main" val="20001"/>
                    </a:ext>
                  </a:extLst>
                </a:gridCol>
              </a:tblGrid>
              <a:tr h="242272">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Nombre del Programa:</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Filosofía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0"/>
                  </a:ext>
                </a:extLst>
              </a:tr>
              <a:tr h="359133">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Título que otorga:</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just"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Filósofo – Filósofa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1"/>
                  </a:ext>
                </a:extLst>
              </a:tr>
              <a:tr h="193120">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Modalidad:</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Presencial</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2"/>
                  </a:ext>
                </a:extLst>
              </a:tr>
              <a:tr h="242272">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Jornada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Diurna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3"/>
                  </a:ext>
                </a:extLst>
              </a:tr>
              <a:tr h="242272">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Duración: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8 semestres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4"/>
                  </a:ext>
                </a:extLst>
              </a:tr>
              <a:tr h="242272">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Periodicidad de la admisión: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Semestral</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5"/>
                  </a:ext>
                </a:extLst>
              </a:tr>
              <a:tr h="379244">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Duración del Periodo Académico</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16 semanas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6"/>
                  </a:ext>
                </a:extLst>
              </a:tr>
              <a:tr h="379244">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Número de Créditos Académicos: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i="0" u="none" strike="noStrike" cap="none" dirty="0">
                          <a:solidFill>
                            <a:schemeClr val="bg1"/>
                          </a:solidFill>
                          <a:latin typeface="Calibri" panose="020F0502020204030204" pitchFamily="34" charset="0"/>
                          <a:ea typeface="Arial"/>
                          <a:cs typeface="Calibri" panose="020F0502020204030204" pitchFamily="34" charset="0"/>
                          <a:sym typeface="Arial"/>
                        </a:rPr>
                        <a:t>120</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7"/>
                  </a:ext>
                </a:extLst>
              </a:tr>
              <a:tr h="332673">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Valor de la matrícula al iniciar:</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400" b="1" u="none" strike="noStrike" cap="none" dirty="0">
                          <a:solidFill>
                            <a:schemeClr val="bg1"/>
                          </a:solidFill>
                          <a:latin typeface="Calibri" panose="020F0502020204030204" pitchFamily="34" charset="0"/>
                          <a:ea typeface="Arial"/>
                          <a:cs typeface="Calibri" panose="020F0502020204030204" pitchFamily="34" charset="0"/>
                          <a:sym typeface="Arial"/>
                        </a:rPr>
                        <a:t>4.176.000. </a:t>
                      </a:r>
                      <a:endParaRPr sz="14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8"/>
                  </a:ext>
                </a:extLst>
              </a:tr>
              <a:tr h="1691414">
                <a:tc>
                  <a:txBody>
                    <a:bodyPr/>
                    <a:lstStyle/>
                    <a:p>
                      <a:pPr marL="0" marR="0" lvl="0" indent="0" algn="ctr" rtl="0">
                        <a:lnSpc>
                          <a:spcPct val="100000"/>
                        </a:lnSpc>
                        <a:spcBef>
                          <a:spcPts val="0"/>
                        </a:spcBef>
                        <a:spcAft>
                          <a:spcPts val="0"/>
                        </a:spcAft>
                        <a:buClr>
                          <a:srgbClr val="000000"/>
                        </a:buClr>
                        <a:buSzPts val="1200"/>
                        <a:buFont typeface="Arial"/>
                        <a:buNone/>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¿QUÉ PUEDES hacer?</a:t>
                      </a:r>
                      <a:endParaRPr sz="1200" dirty="0">
                        <a:solidFill>
                          <a:schemeClr val="bg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120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Asesoría y Consultoría para la toma de decisiones.</a:t>
                      </a:r>
                      <a:endParaRPr sz="1200" dirty="0">
                        <a:solidFill>
                          <a:schemeClr val="bg1"/>
                        </a:solidFill>
                        <a:latin typeface="Calibri" panose="020F0502020204030204" pitchFamily="34" charset="0"/>
                        <a:cs typeface="Calibri" panose="020F0502020204030204" pitchFamily="34" charset="0"/>
                      </a:endParaRPr>
                    </a:p>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 Gestión y Divulgación del Conocimiento.</a:t>
                      </a:r>
                      <a:endParaRPr sz="1200" dirty="0">
                        <a:solidFill>
                          <a:schemeClr val="bg1"/>
                        </a:solidFill>
                        <a:latin typeface="Calibri" panose="020F0502020204030204" pitchFamily="34" charset="0"/>
                        <a:cs typeface="Calibri" panose="020F0502020204030204" pitchFamily="34" charset="0"/>
                      </a:endParaRPr>
                    </a:p>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 Investigación y Gestión de Proyectos. </a:t>
                      </a:r>
                      <a:endParaRPr sz="1200" dirty="0">
                        <a:solidFill>
                          <a:schemeClr val="bg1"/>
                        </a:solidFill>
                        <a:latin typeface="Calibri" panose="020F0502020204030204" pitchFamily="34" charset="0"/>
                        <a:cs typeface="Calibri" panose="020F0502020204030204" pitchFamily="34" charset="0"/>
                      </a:endParaRPr>
                    </a:p>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 Formación en Pensamiento Crítico. </a:t>
                      </a:r>
                      <a:endParaRPr sz="1200" dirty="0">
                        <a:solidFill>
                          <a:schemeClr val="bg1"/>
                        </a:solidFill>
                        <a:latin typeface="Calibri" panose="020F0502020204030204" pitchFamily="34" charset="0"/>
                        <a:cs typeface="Calibri" panose="020F0502020204030204" pitchFamily="34" charset="0"/>
                      </a:endParaRPr>
                    </a:p>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baseline="0" dirty="0">
                          <a:solidFill>
                            <a:schemeClr val="bg1"/>
                          </a:solidFill>
                          <a:latin typeface="Calibri" panose="020F0502020204030204" pitchFamily="34" charset="0"/>
                          <a:ea typeface="Arial"/>
                          <a:cs typeface="Calibri" panose="020F0502020204030204" pitchFamily="34" charset="0"/>
                          <a:sym typeface="Arial"/>
                        </a:rPr>
                        <a:t> </a:t>
                      </a: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Escritura Académica y Científica. </a:t>
                      </a:r>
                      <a:endParaRPr sz="1200" dirty="0">
                        <a:solidFill>
                          <a:schemeClr val="bg1"/>
                        </a:solidFill>
                        <a:latin typeface="Calibri" panose="020F0502020204030204" pitchFamily="34" charset="0"/>
                        <a:cs typeface="Calibri" panose="020F0502020204030204" pitchFamily="34" charset="0"/>
                      </a:endParaRPr>
                    </a:p>
                    <a:p>
                      <a:pPr marL="171450" marR="0" lvl="0" indent="-171450" algn="l" rtl="0">
                        <a:lnSpc>
                          <a:spcPct val="115000"/>
                        </a:lnSpc>
                        <a:spcBef>
                          <a:spcPts val="0"/>
                        </a:spcBef>
                        <a:spcAft>
                          <a:spcPts val="0"/>
                        </a:spcAft>
                        <a:buClr>
                          <a:schemeClr val="dk1"/>
                        </a:buClr>
                        <a:buSzPts val="1100"/>
                        <a:buFont typeface="Wingdings" panose="05000000000000000000" pitchFamily="2" charset="2"/>
                        <a:buChar char="v"/>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Docencia.</a:t>
                      </a:r>
                      <a:endParaRPr sz="1200" b="1"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endParaRPr sz="120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09"/>
                  </a:ext>
                </a:extLst>
              </a:tr>
              <a:tr h="751491">
                <a:tc>
                  <a:txBody>
                    <a:bodyPr/>
                    <a:lstStyle/>
                    <a:p>
                      <a:pPr marL="180000" marR="0" lvl="0" indent="0" algn="l" rtl="0">
                        <a:lnSpc>
                          <a:spcPct val="100000"/>
                        </a:lnSpc>
                        <a:spcBef>
                          <a:spcPts val="0"/>
                        </a:spcBef>
                        <a:spcAft>
                          <a:spcPts val="0"/>
                        </a:spcAft>
                        <a:buClr>
                          <a:srgbClr val="000000"/>
                        </a:buClr>
                        <a:buSzPts val="1200"/>
                        <a:buFont typeface="Arial"/>
                        <a:buNone/>
                      </a:pPr>
                      <a:r>
                        <a:rPr lang="es-CO" sz="1200" b="0" i="0" u="none" strike="noStrike" cap="none" dirty="0">
                          <a:solidFill>
                            <a:schemeClr val="bg1"/>
                          </a:solidFill>
                          <a:latin typeface="Calibri" panose="020F0502020204030204" pitchFamily="34" charset="0"/>
                          <a:ea typeface="Arial"/>
                          <a:cs typeface="Calibri" panose="020F0502020204030204" pitchFamily="34" charset="0"/>
                          <a:sym typeface="Arial"/>
                        </a:rPr>
                        <a:t>INFORMES</a:t>
                      </a:r>
                      <a:endParaRPr sz="12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18000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tc>
                  <a:txBody>
                    <a:bodyPr/>
                    <a:lstStyle/>
                    <a:p>
                      <a:pPr marL="180000" marR="0" lvl="0" indent="0" algn="l" rtl="0">
                        <a:lnSpc>
                          <a:spcPct val="100000"/>
                        </a:lnSpc>
                        <a:spcBef>
                          <a:spcPts val="0"/>
                        </a:spcBef>
                        <a:spcAft>
                          <a:spcPts val="0"/>
                        </a:spcAft>
                        <a:buClr>
                          <a:srgbClr val="000000"/>
                        </a:buClr>
                        <a:buSzPts val="1200"/>
                        <a:buFont typeface="Arial"/>
                        <a:buNone/>
                      </a:pPr>
                      <a:r>
                        <a:rPr lang="es-CO" sz="1200" b="0" i="0" u="none" strike="noStrike" cap="none" dirty="0">
                          <a:solidFill>
                            <a:schemeClr val="bg1"/>
                          </a:solidFill>
                          <a:latin typeface="Calibri" panose="020F0502020204030204" pitchFamily="34" charset="0"/>
                          <a:ea typeface="Arial"/>
                          <a:cs typeface="Calibri" panose="020F0502020204030204" pitchFamily="34" charset="0"/>
                          <a:sym typeface="Arial"/>
                        </a:rPr>
                        <a:t>Departamento de Humanidades</a:t>
                      </a:r>
                      <a:endParaRPr sz="1200" dirty="0">
                        <a:solidFill>
                          <a:schemeClr val="bg1"/>
                        </a:solidFill>
                        <a:latin typeface="Calibri" panose="020F0502020204030204" pitchFamily="34" charset="0"/>
                        <a:cs typeface="Calibri" panose="020F0502020204030204" pitchFamily="34" charset="0"/>
                      </a:endParaRPr>
                    </a:p>
                    <a:p>
                      <a:pPr marL="18000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Programa de Filosofía </a:t>
                      </a:r>
                      <a:endParaRPr sz="1200" dirty="0">
                        <a:solidFill>
                          <a:schemeClr val="bg1"/>
                        </a:solidFill>
                        <a:latin typeface="Calibri" panose="020F0502020204030204" pitchFamily="34" charset="0"/>
                        <a:cs typeface="Calibri" panose="020F0502020204030204" pitchFamily="34" charset="0"/>
                      </a:endParaRPr>
                    </a:p>
                    <a:p>
                      <a:pPr marL="18000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601 6489000 </a:t>
                      </a:r>
                      <a:r>
                        <a:rPr lang="es-CO" sz="1200" b="1" i="0" u="none" strike="noStrike" cap="none" dirty="0" err="1">
                          <a:solidFill>
                            <a:schemeClr val="bg1"/>
                          </a:solidFill>
                          <a:latin typeface="Calibri" panose="020F0502020204030204" pitchFamily="34" charset="0"/>
                          <a:ea typeface="Arial"/>
                          <a:cs typeface="Calibri" panose="020F0502020204030204" pitchFamily="34" charset="0"/>
                          <a:sym typeface="Arial"/>
                        </a:rPr>
                        <a:t>ext</a:t>
                      </a:r>
                      <a:r>
                        <a:rPr lang="es-CO" sz="1200" b="1" i="0" u="none" strike="noStrike" cap="none" dirty="0">
                          <a:solidFill>
                            <a:schemeClr val="bg1"/>
                          </a:solidFill>
                          <a:latin typeface="Calibri" panose="020F0502020204030204" pitchFamily="34" charset="0"/>
                          <a:ea typeface="Arial"/>
                          <a:cs typeface="Calibri" panose="020F0502020204030204" pitchFamily="34" charset="0"/>
                          <a:sym typeface="Arial"/>
                        </a:rPr>
                        <a:t> 1126 </a:t>
                      </a:r>
                    </a:p>
                    <a:p>
                      <a:pPr marL="180000" marR="0" lvl="0" indent="0" algn="l" rtl="0">
                        <a:lnSpc>
                          <a:spcPct val="100000"/>
                        </a:lnSpc>
                        <a:spcBef>
                          <a:spcPts val="0"/>
                        </a:spcBef>
                        <a:spcAft>
                          <a:spcPts val="0"/>
                        </a:spcAft>
                        <a:buClr>
                          <a:srgbClr val="000000"/>
                        </a:buClr>
                        <a:buSzPts val="1200"/>
                        <a:buFont typeface="Arial"/>
                        <a:buNone/>
                      </a:pPr>
                      <a:r>
                        <a:rPr lang="es-CO" sz="1200" b="1" i="0" u="none" strike="noStrike" cap="none" dirty="0" err="1">
                          <a:solidFill>
                            <a:schemeClr val="bg1"/>
                          </a:solidFill>
                          <a:latin typeface="Calibri" panose="020F0502020204030204" pitchFamily="34" charset="0"/>
                          <a:ea typeface="Arial"/>
                          <a:cs typeface="Calibri" panose="020F0502020204030204" pitchFamily="34" charset="0"/>
                          <a:sym typeface="Arial"/>
                        </a:rPr>
                        <a:t>filosofía@unbosque.edu.co</a:t>
                      </a:r>
                      <a:endParaRPr sz="1200" b="1"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18000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txBody>
                  <a:tcPr marL="6875" marR="6875" marT="6875" marB="0" anchor="ctr">
                    <a:solidFill>
                      <a:srgbClr val="8E1538"/>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117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7CFFC94-F726-2086-358D-5BB47876730D}"/>
              </a:ext>
            </a:extLst>
          </p:cNvPr>
          <p:cNvPicPr>
            <a:picLocks noChangeAspect="1"/>
          </p:cNvPicPr>
          <p:nvPr/>
        </p:nvPicPr>
        <p:blipFill>
          <a:blip r:embed="rId2"/>
          <a:stretch>
            <a:fillRect/>
          </a:stretch>
        </p:blipFill>
        <p:spPr>
          <a:xfrm>
            <a:off x="0" y="-29088"/>
            <a:ext cx="9144000" cy="5201676"/>
          </a:xfrm>
          <a:prstGeom prst="rect">
            <a:avLst/>
          </a:prstGeom>
          <a:solidFill>
            <a:srgbClr val="8E1538"/>
          </a:solidFill>
        </p:spPr>
      </p:pic>
      <p:sp>
        <p:nvSpPr>
          <p:cNvPr id="2" name="CuadroTexto 1"/>
          <p:cNvSpPr txBox="1"/>
          <p:nvPr/>
        </p:nvSpPr>
        <p:spPr>
          <a:xfrm>
            <a:off x="4200939" y="4220817"/>
            <a:ext cx="2312505" cy="52322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pPr algn="ctr"/>
            <a:r>
              <a:rPr lang="es-ES" b="1" dirty="0">
                <a:solidFill>
                  <a:srgbClr val="8E1538"/>
                </a:solidFill>
              </a:rPr>
              <a:t>BECA CRESER: </a:t>
            </a:r>
          </a:p>
          <a:p>
            <a:pPr algn="ctr"/>
            <a:r>
              <a:rPr lang="es-ES" b="1" dirty="0">
                <a:solidFill>
                  <a:srgbClr val="8E1538"/>
                </a:solidFill>
              </a:rPr>
              <a:t>Para el mejor promedio </a:t>
            </a:r>
            <a:endParaRPr lang="es-CO" b="1" dirty="0">
              <a:solidFill>
                <a:srgbClr val="8E1538"/>
              </a:solidFill>
            </a:endParaRPr>
          </a:p>
        </p:txBody>
      </p:sp>
      <p:sp>
        <p:nvSpPr>
          <p:cNvPr id="3" name="CuadroTexto 2"/>
          <p:cNvSpPr txBox="1"/>
          <p:nvPr/>
        </p:nvSpPr>
        <p:spPr>
          <a:xfrm>
            <a:off x="4353339" y="3792266"/>
            <a:ext cx="2908852" cy="369332"/>
          </a:xfrm>
          <a:prstGeom prst="rect">
            <a:avLst/>
          </a:prstGeom>
          <a:noFill/>
        </p:spPr>
        <p:txBody>
          <a:bodyPr wrap="square" rtlCol="0">
            <a:spAutoFit/>
          </a:bodyPr>
          <a:lstStyle/>
          <a:p>
            <a:r>
              <a:rPr lang="es-ES" sz="1800" dirty="0">
                <a:solidFill>
                  <a:schemeClr val="bg1"/>
                </a:solidFill>
              </a:rPr>
              <a:t>*</a:t>
            </a:r>
            <a:r>
              <a:rPr lang="es-ES" dirty="0">
                <a:solidFill>
                  <a:schemeClr val="bg1"/>
                </a:solidFill>
              </a:rPr>
              <a:t> </a:t>
            </a:r>
            <a:r>
              <a:rPr lang="es-ES" sz="1200" dirty="0">
                <a:solidFill>
                  <a:srgbClr val="9A3A3A"/>
                </a:solidFill>
              </a:rPr>
              <a:t>Investigación y profundización</a:t>
            </a:r>
            <a:endParaRPr lang="es-CO" sz="1200" dirty="0">
              <a:solidFill>
                <a:srgbClr val="9A3A3A"/>
              </a:solidFill>
            </a:endParaRPr>
          </a:p>
        </p:txBody>
      </p:sp>
    </p:spTree>
    <p:extLst>
      <p:ext uri="{BB962C8B-B14F-4D97-AF65-F5344CB8AC3E}">
        <p14:creationId xmlns:p14="http://schemas.microsoft.com/office/powerpoint/2010/main" val="2338376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42"/>
        <p:cNvGrpSpPr/>
        <p:nvPr/>
      </p:nvGrpSpPr>
      <p:grpSpPr>
        <a:xfrm>
          <a:off x="0" y="0"/>
          <a:ext cx="0" cy="0"/>
          <a:chOff x="0" y="0"/>
          <a:chExt cx="0" cy="0"/>
        </a:xfrm>
      </p:grpSpPr>
      <p:sp>
        <p:nvSpPr>
          <p:cNvPr id="143" name="Google Shape;143;g20def5ce415_0_0"/>
          <p:cNvSpPr/>
          <p:nvPr/>
        </p:nvSpPr>
        <p:spPr>
          <a:xfrm flipH="1">
            <a:off x="7826745" y="928734"/>
            <a:ext cx="962400" cy="961200"/>
          </a:xfrm>
          <a:prstGeom prst="ellipse">
            <a:avLst/>
          </a:prstGeom>
          <a:solidFill>
            <a:schemeClr val="accent4">
              <a:lumMod val="40000"/>
              <a:lumOff val="60000"/>
            </a:schemeClr>
          </a:solidFill>
          <a:ln w="25400" cap="flat" cmpd="sng">
            <a:solidFill>
              <a:srgbClr val="BF9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O" sz="1400" b="0" i="0" u="none" strike="noStrike" cap="none">
                <a:solidFill>
                  <a:schemeClr val="lt1"/>
                </a:solidFill>
                <a:latin typeface="Arial"/>
                <a:ea typeface="Arial"/>
                <a:cs typeface="Arial"/>
                <a:sym typeface="Arial"/>
              </a:rPr>
              <a:t>46</a:t>
            </a:r>
            <a:endParaRPr/>
          </a:p>
        </p:txBody>
      </p:sp>
      <p:sp>
        <p:nvSpPr>
          <p:cNvPr id="144" name="Google Shape;144;g20def5ce415_0_0"/>
          <p:cNvSpPr/>
          <p:nvPr/>
        </p:nvSpPr>
        <p:spPr>
          <a:xfrm flipH="1">
            <a:off x="7826745" y="2038363"/>
            <a:ext cx="962400" cy="961200"/>
          </a:xfrm>
          <a:prstGeom prst="ellipse">
            <a:avLst/>
          </a:prstGeom>
          <a:solidFill>
            <a:schemeClr val="accent3"/>
          </a:solidFill>
          <a:ln w="25400" cap="flat" cmpd="sng">
            <a:solidFill>
              <a:srgbClr val="5252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O" sz="1400" b="0" i="0" u="none" strike="noStrike" cap="none">
                <a:solidFill>
                  <a:schemeClr val="lt1"/>
                </a:solidFill>
                <a:latin typeface="Arial"/>
                <a:ea typeface="Arial"/>
                <a:cs typeface="Arial"/>
                <a:sym typeface="Arial"/>
              </a:rPr>
              <a:t>32</a:t>
            </a:r>
            <a:endParaRPr/>
          </a:p>
        </p:txBody>
      </p:sp>
      <p:sp>
        <p:nvSpPr>
          <p:cNvPr id="145" name="Google Shape;145;g20def5ce415_0_0"/>
          <p:cNvSpPr/>
          <p:nvPr/>
        </p:nvSpPr>
        <p:spPr>
          <a:xfrm flipH="1">
            <a:off x="7856564" y="3038124"/>
            <a:ext cx="962400" cy="961200"/>
          </a:xfrm>
          <a:prstGeom prst="ellipse">
            <a:avLst/>
          </a:prstGeom>
          <a:solidFill>
            <a:srgbClr val="F4B081"/>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O" sz="1400" b="0" i="0" u="none" strike="noStrike" cap="none">
                <a:solidFill>
                  <a:schemeClr val="lt1"/>
                </a:solidFill>
                <a:latin typeface="Arial"/>
                <a:ea typeface="Arial"/>
                <a:cs typeface="Arial"/>
                <a:sym typeface="Arial"/>
              </a:rPr>
              <a:t>12</a:t>
            </a:r>
            <a:endParaRPr/>
          </a:p>
        </p:txBody>
      </p:sp>
      <p:sp>
        <p:nvSpPr>
          <p:cNvPr id="146" name="Google Shape;146;g20def5ce415_0_0"/>
          <p:cNvSpPr/>
          <p:nvPr/>
        </p:nvSpPr>
        <p:spPr>
          <a:xfrm flipH="1">
            <a:off x="7866337" y="4037885"/>
            <a:ext cx="962400" cy="961200"/>
          </a:xfrm>
          <a:prstGeom prst="ellipse">
            <a:avLst/>
          </a:prstGeom>
          <a:solidFill>
            <a:schemeClr val="accent1">
              <a:lumMod val="40000"/>
              <a:lumOff val="60000"/>
            </a:schemeClr>
          </a:solidFill>
          <a:ln w="25400"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CO" sz="1400" b="0" i="0" u="none" strike="noStrike" cap="none">
                <a:solidFill>
                  <a:schemeClr val="lt1"/>
                </a:solidFill>
                <a:latin typeface="Arial"/>
                <a:ea typeface="Arial"/>
                <a:cs typeface="Arial"/>
                <a:sym typeface="Arial"/>
              </a:rPr>
              <a:t>30</a:t>
            </a:r>
            <a:endParaRPr/>
          </a:p>
        </p:txBody>
      </p:sp>
      <p:graphicFrame>
        <p:nvGraphicFramePr>
          <p:cNvPr id="147" name="Google Shape;147;g20def5ce415_0_0"/>
          <p:cNvGraphicFramePr/>
          <p:nvPr>
            <p:extLst>
              <p:ext uri="{D42A27DB-BD31-4B8C-83A1-F6EECF244321}">
                <p14:modId xmlns:p14="http://schemas.microsoft.com/office/powerpoint/2010/main" val="3708654111"/>
              </p:ext>
            </p:extLst>
          </p:nvPr>
        </p:nvGraphicFramePr>
        <p:xfrm>
          <a:off x="529397" y="0"/>
          <a:ext cx="7172725" cy="5225250"/>
        </p:xfrm>
        <a:graphic>
          <a:graphicData uri="http://schemas.openxmlformats.org/drawingml/2006/table">
            <a:tbl>
              <a:tblPr firstRow="1" bandRow="1">
                <a:noFill/>
                <a:tableStyleId>{3EBC072B-541B-413F-B20E-A861B1528541}</a:tableStyleId>
              </a:tblPr>
              <a:tblGrid>
                <a:gridCol w="2493075">
                  <a:extLst>
                    <a:ext uri="{9D8B030D-6E8A-4147-A177-3AD203B41FA5}">
                      <a16:colId xmlns:a16="http://schemas.microsoft.com/office/drawing/2014/main" val="20000"/>
                    </a:ext>
                  </a:extLst>
                </a:gridCol>
                <a:gridCol w="4679650">
                  <a:extLst>
                    <a:ext uri="{9D8B030D-6E8A-4147-A177-3AD203B41FA5}">
                      <a16:colId xmlns:a16="http://schemas.microsoft.com/office/drawing/2014/main" val="20001"/>
                    </a:ext>
                  </a:extLst>
                </a:gridCol>
              </a:tblGrid>
              <a:tr h="319725">
                <a:tc>
                  <a:txBody>
                    <a:bodyPr/>
                    <a:lstStyle/>
                    <a:p>
                      <a:pPr marL="0" marR="0" lvl="0" indent="0" algn="ctr" rtl="0">
                        <a:lnSpc>
                          <a:spcPct val="100000"/>
                        </a:lnSpc>
                        <a:spcBef>
                          <a:spcPts val="0"/>
                        </a:spcBef>
                        <a:spcAft>
                          <a:spcPts val="0"/>
                        </a:spcAft>
                        <a:buNone/>
                      </a:pPr>
                      <a:r>
                        <a:rPr lang="es-CO" sz="1000" b="1" u="none" strike="noStrike" cap="none" dirty="0">
                          <a:solidFill>
                            <a:schemeClr val="bg1"/>
                          </a:solidFill>
                        </a:rPr>
                        <a:t>Áreas </a:t>
                      </a:r>
                      <a:endParaRPr dirty="0">
                        <a:solidFill>
                          <a:schemeClr val="bg1"/>
                        </a:solidFill>
                      </a:endParaRPr>
                    </a:p>
                  </a:txBody>
                  <a:tcPr marL="91450" marR="91450" marT="45725" marB="45725"/>
                </a:tc>
                <a:tc>
                  <a:txBody>
                    <a:bodyPr/>
                    <a:lstStyle/>
                    <a:p>
                      <a:pPr marL="0" marR="0" lvl="0" indent="0" algn="ctr" rtl="0">
                        <a:lnSpc>
                          <a:spcPct val="100000"/>
                        </a:lnSpc>
                        <a:spcBef>
                          <a:spcPts val="0"/>
                        </a:spcBef>
                        <a:spcAft>
                          <a:spcPts val="0"/>
                        </a:spcAft>
                        <a:buNone/>
                      </a:pPr>
                      <a:r>
                        <a:rPr lang="es-CO" sz="1000" b="1" u="none" strike="noStrike" cap="none" dirty="0">
                          <a:solidFill>
                            <a:schemeClr val="bg1"/>
                          </a:solidFill>
                        </a:rPr>
                        <a:t>COMPONENTES DE FORMACIÓN </a:t>
                      </a:r>
                      <a:endParaRPr dirty="0">
                        <a:solidFill>
                          <a:schemeClr val="bg1"/>
                        </a:solidFill>
                      </a:endParaRPr>
                    </a:p>
                  </a:txBody>
                  <a:tcPr marL="91450" marR="91450" marT="45725" marB="45725"/>
                </a:tc>
                <a:extLst>
                  <a:ext uri="{0D108BD9-81ED-4DB2-BD59-A6C34878D82A}">
                    <a16:rowId xmlns:a16="http://schemas.microsoft.com/office/drawing/2014/main" val="10000"/>
                  </a:ext>
                </a:extLst>
              </a:tr>
              <a:tr h="1115025">
                <a:tc>
                  <a:txBody>
                    <a:bodyPr/>
                    <a:lstStyle/>
                    <a:p>
                      <a:pPr marL="0" marR="0" lvl="0" indent="0" algn="ctr" rtl="0">
                        <a:lnSpc>
                          <a:spcPct val="100000"/>
                        </a:lnSpc>
                        <a:spcBef>
                          <a:spcPts val="0"/>
                        </a:spcBef>
                        <a:spcAft>
                          <a:spcPts val="0"/>
                        </a:spcAft>
                        <a:buNone/>
                      </a:pPr>
                      <a:endParaRPr sz="1000" b="1" u="none" strike="noStrike" cap="none" dirty="0">
                        <a:solidFill>
                          <a:srgbClr val="BF9000"/>
                        </a:solidFill>
                      </a:endParaRPr>
                    </a:p>
                    <a:p>
                      <a:pPr marL="0" marR="0" lvl="0" indent="0" algn="ctr" rtl="0">
                        <a:lnSpc>
                          <a:spcPct val="100000"/>
                        </a:lnSpc>
                        <a:spcBef>
                          <a:spcPts val="0"/>
                        </a:spcBef>
                        <a:spcAft>
                          <a:spcPts val="0"/>
                        </a:spcAft>
                        <a:buNone/>
                      </a:pPr>
                      <a:endParaRPr sz="1000" b="1" u="none" strike="noStrike" cap="none" dirty="0">
                        <a:solidFill>
                          <a:srgbClr val="BF9000"/>
                        </a:solidFill>
                      </a:endParaRPr>
                    </a:p>
                    <a:p>
                      <a:pPr marL="0" marR="0" lvl="0" indent="0" algn="ctr" rtl="0">
                        <a:lnSpc>
                          <a:spcPct val="100000"/>
                        </a:lnSpc>
                        <a:spcBef>
                          <a:spcPts val="0"/>
                        </a:spcBef>
                        <a:spcAft>
                          <a:spcPts val="0"/>
                        </a:spcAft>
                        <a:buNone/>
                      </a:pPr>
                      <a:r>
                        <a:rPr lang="es-CO" sz="1000" b="1" u="none" strike="noStrike" cap="none" dirty="0">
                          <a:solidFill>
                            <a:srgbClr val="BF9000"/>
                          </a:solidFill>
                        </a:rPr>
                        <a:t>Área </a:t>
                      </a:r>
                      <a:endParaRPr dirty="0"/>
                    </a:p>
                    <a:p>
                      <a:pPr marL="0" marR="0" lvl="0" indent="0" algn="ctr" rtl="0">
                        <a:lnSpc>
                          <a:spcPct val="100000"/>
                        </a:lnSpc>
                        <a:spcBef>
                          <a:spcPts val="0"/>
                        </a:spcBef>
                        <a:spcAft>
                          <a:spcPts val="0"/>
                        </a:spcAft>
                        <a:buNone/>
                      </a:pPr>
                      <a:r>
                        <a:rPr lang="es-CO" sz="1000" b="1" u="none" strike="noStrike" cap="none" dirty="0">
                          <a:solidFill>
                            <a:srgbClr val="BF9000"/>
                          </a:solidFill>
                        </a:rPr>
                        <a:t>Pensamiento </a:t>
                      </a:r>
                      <a:endParaRPr dirty="0"/>
                    </a:p>
                    <a:p>
                      <a:pPr marL="0" marR="0" lvl="0" indent="0" algn="ctr" rtl="0">
                        <a:lnSpc>
                          <a:spcPct val="100000"/>
                        </a:lnSpc>
                        <a:spcBef>
                          <a:spcPts val="0"/>
                        </a:spcBef>
                        <a:spcAft>
                          <a:spcPts val="0"/>
                        </a:spcAft>
                        <a:buNone/>
                      </a:pPr>
                      <a:r>
                        <a:rPr lang="es-CO" sz="1000" b="1" u="none" strike="noStrike" cap="none" dirty="0">
                          <a:solidFill>
                            <a:srgbClr val="BF9000"/>
                          </a:solidFill>
                        </a:rPr>
                        <a:t>Sistémico </a:t>
                      </a:r>
                      <a:endParaRPr dirty="0"/>
                    </a:p>
                  </a:txBody>
                  <a:tcPr marL="91450" marR="91450" marT="45725" marB="45725">
                    <a:solidFill>
                      <a:schemeClr val="accent4">
                        <a:lumMod val="40000"/>
                        <a:lumOff val="60000"/>
                      </a:schemeClr>
                    </a:solidFill>
                  </a:tcPr>
                </a:tc>
                <a:tc>
                  <a:txBody>
                    <a:bodyPr/>
                    <a:lstStyle/>
                    <a:p>
                      <a:pPr marL="0" marR="0" lvl="0" indent="0" algn="ctr" rtl="0">
                        <a:lnSpc>
                          <a:spcPct val="100000"/>
                        </a:lnSpc>
                        <a:spcBef>
                          <a:spcPts val="0"/>
                        </a:spcBef>
                        <a:spcAft>
                          <a:spcPts val="0"/>
                        </a:spcAft>
                        <a:buNone/>
                      </a:pPr>
                      <a:r>
                        <a:rPr lang="es-CO" sz="1000" b="1" u="none" strike="noStrike" cap="none" dirty="0"/>
                        <a:t>Componente de Formación Fundamental</a:t>
                      </a:r>
                      <a:endParaRPr dirty="0"/>
                    </a:p>
                    <a:p>
                      <a:pPr marL="0" marR="0" lvl="0" indent="0" algn="l" rtl="0">
                        <a:lnSpc>
                          <a:spcPct val="100000"/>
                        </a:lnSpc>
                        <a:spcBef>
                          <a:spcPts val="0"/>
                        </a:spcBef>
                        <a:spcAft>
                          <a:spcPts val="0"/>
                        </a:spcAft>
                        <a:buNone/>
                      </a:pPr>
                      <a:r>
                        <a:rPr lang="es-CO" sz="1000" u="none" strike="noStrike" cap="none" dirty="0"/>
                        <a:t>EBPSYC (2)</a:t>
                      </a:r>
                      <a:endParaRPr dirty="0"/>
                    </a:p>
                    <a:p>
                      <a:pPr marL="0" marR="0" lvl="0" indent="0" algn="l" rtl="0">
                        <a:lnSpc>
                          <a:spcPct val="100000"/>
                        </a:lnSpc>
                        <a:spcBef>
                          <a:spcPts val="0"/>
                        </a:spcBef>
                        <a:spcAft>
                          <a:spcPts val="0"/>
                        </a:spcAft>
                        <a:buNone/>
                      </a:pPr>
                      <a:r>
                        <a:rPr lang="es-CO" sz="1000" u="none" strike="noStrike" cap="none" dirty="0"/>
                        <a:t>Estructuración pensamiento I (lógica y teoría de la argumentación) (2) Estructuración pensamiento 2 (lógica y lenguajes formales) (2) filosofía del lenguaje (2) Estructuración pensamiento 3 habilidades de pensamiento crítico (2), escritura académica (2) Bioética (2) </a:t>
                      </a:r>
                      <a:r>
                        <a:rPr lang="es-CO" sz="1000" b="1" u="none" strike="noStrike" cap="none" dirty="0"/>
                        <a:t>Total: 14 créditos</a:t>
                      </a:r>
                      <a:endParaRPr dirty="0"/>
                    </a:p>
                    <a:p>
                      <a:pPr marL="0" marR="0" lvl="0" indent="0" algn="l" rtl="0">
                        <a:lnSpc>
                          <a:spcPct val="100000"/>
                        </a:lnSpc>
                        <a:spcBef>
                          <a:spcPts val="0"/>
                        </a:spcBef>
                        <a:spcAft>
                          <a:spcPts val="0"/>
                        </a:spcAft>
                        <a:buNone/>
                      </a:pPr>
                      <a:r>
                        <a:rPr lang="es-CO" sz="1000" u="none" strike="noStrike" cap="none" dirty="0">
                          <a:solidFill>
                            <a:srgbClr val="C00000"/>
                          </a:solidFill>
                        </a:rPr>
                        <a:t>Inglés (8). </a:t>
                      </a:r>
                      <a:r>
                        <a:rPr lang="es-CO" sz="1000" b="1" u="none" strike="noStrike" cap="none" dirty="0">
                          <a:solidFill>
                            <a:srgbClr val="C00000"/>
                          </a:solidFill>
                        </a:rPr>
                        <a:t>Total 8 créditos </a:t>
                      </a:r>
                      <a:endParaRPr dirty="0"/>
                    </a:p>
                  </a:txBody>
                  <a:tcPr marL="91450" marR="91450" marT="45725" marB="45725">
                    <a:solidFill>
                      <a:schemeClr val="accent4">
                        <a:lumMod val="40000"/>
                        <a:lumOff val="60000"/>
                      </a:schemeClr>
                    </a:solidFill>
                  </a:tcPr>
                </a:tc>
                <a:extLst>
                  <a:ext uri="{0D108BD9-81ED-4DB2-BD59-A6C34878D82A}">
                    <a16:rowId xmlns:a16="http://schemas.microsoft.com/office/drawing/2014/main" val="10001"/>
                  </a:ext>
                </a:extLst>
              </a:tr>
              <a:tr h="674900">
                <a:tc>
                  <a:txBody>
                    <a:bodyPr/>
                    <a:lstStyle/>
                    <a:p>
                      <a:pPr marL="0" marR="0" lvl="0" indent="0" algn="ctr" rtl="0">
                        <a:lnSpc>
                          <a:spcPct val="100000"/>
                        </a:lnSpc>
                        <a:spcBef>
                          <a:spcPts val="0"/>
                        </a:spcBef>
                        <a:spcAft>
                          <a:spcPts val="0"/>
                        </a:spcAft>
                        <a:buNone/>
                      </a:pPr>
                      <a:r>
                        <a:rPr lang="es-CO" sz="1000" b="1" u="none" strike="noStrike" cap="none" dirty="0">
                          <a:solidFill>
                            <a:srgbClr val="BF9000"/>
                          </a:solidFill>
                        </a:rPr>
                        <a:t>Área </a:t>
                      </a:r>
                      <a:endParaRPr dirty="0"/>
                    </a:p>
                    <a:p>
                      <a:pPr marL="0" marR="0" lvl="0" indent="0" algn="ctr" rtl="0">
                        <a:lnSpc>
                          <a:spcPct val="100000"/>
                        </a:lnSpc>
                        <a:spcBef>
                          <a:spcPts val="0"/>
                        </a:spcBef>
                        <a:spcAft>
                          <a:spcPts val="0"/>
                        </a:spcAft>
                        <a:buNone/>
                      </a:pPr>
                      <a:r>
                        <a:rPr lang="es-CO" sz="1000" b="1" u="none" strike="noStrike" cap="none" dirty="0">
                          <a:solidFill>
                            <a:srgbClr val="BF9000"/>
                          </a:solidFill>
                        </a:rPr>
                        <a:t>Pensamiento científico y </a:t>
                      </a:r>
                      <a:endParaRPr dirty="0"/>
                    </a:p>
                    <a:p>
                      <a:pPr marL="0" marR="0" lvl="0" indent="0" algn="ctr" rtl="0">
                        <a:lnSpc>
                          <a:spcPct val="100000"/>
                        </a:lnSpc>
                        <a:spcBef>
                          <a:spcPts val="0"/>
                        </a:spcBef>
                        <a:spcAft>
                          <a:spcPts val="0"/>
                        </a:spcAft>
                        <a:buNone/>
                      </a:pPr>
                      <a:r>
                        <a:rPr lang="es-CO" sz="1000" b="1" u="none" strike="noStrike" cap="none" dirty="0">
                          <a:solidFill>
                            <a:srgbClr val="BF9000"/>
                          </a:solidFill>
                        </a:rPr>
                        <a:t>Gestión del conocimiento </a:t>
                      </a:r>
                      <a:endParaRPr dirty="0"/>
                    </a:p>
                  </a:txBody>
                  <a:tcPr marL="91450" marR="91450" marT="45725" marB="45725">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CO" sz="1000" u="none" strike="noStrike" cap="none" dirty="0"/>
                        <a:t>(escritura científica (2), ciencia tecnología y sociedad, (2) gestión del conocimiento (2), Problemas e historia de las ciencias (4), epistemología (4) filosofía de la ciencia I(ciencias naturales) (4) y II (ciencias sociales) (4) Epistemología contemporánea (2), </a:t>
                      </a:r>
                      <a:r>
                        <a:rPr lang="es-CO" sz="1000" b="1" u="none" strike="noStrike" cap="none" dirty="0"/>
                        <a:t>Total 24 créditos</a:t>
                      </a:r>
                      <a:endParaRPr dirty="0"/>
                    </a:p>
                  </a:txBody>
                  <a:tcPr marL="91450" marR="91450" marT="45725" marB="45725">
                    <a:solidFill>
                      <a:schemeClr val="accent4">
                        <a:lumMod val="40000"/>
                        <a:lumOff val="60000"/>
                      </a:schemeClr>
                    </a:solidFill>
                  </a:tcPr>
                </a:tc>
                <a:extLst>
                  <a:ext uri="{0D108BD9-81ED-4DB2-BD59-A6C34878D82A}">
                    <a16:rowId xmlns:a16="http://schemas.microsoft.com/office/drawing/2014/main" val="10002"/>
                  </a:ext>
                </a:extLst>
              </a:tr>
              <a:tr h="968325">
                <a:tc>
                  <a:txBody>
                    <a:bodyPr/>
                    <a:lstStyle/>
                    <a:p>
                      <a:pPr marL="0" marR="0" lvl="0" indent="0" algn="ctr" rtl="0">
                        <a:lnSpc>
                          <a:spcPct val="100000"/>
                        </a:lnSpc>
                        <a:spcBef>
                          <a:spcPts val="0"/>
                        </a:spcBef>
                        <a:spcAft>
                          <a:spcPts val="0"/>
                        </a:spcAft>
                        <a:buNone/>
                      </a:pPr>
                      <a:endParaRPr sz="1000" b="1" u="none" strike="noStrike" cap="none" dirty="0"/>
                    </a:p>
                    <a:p>
                      <a:pPr marL="0" marR="0" lvl="0" indent="0" algn="ctr" rtl="0">
                        <a:lnSpc>
                          <a:spcPct val="100000"/>
                        </a:lnSpc>
                        <a:spcBef>
                          <a:spcPts val="0"/>
                        </a:spcBef>
                        <a:spcAft>
                          <a:spcPts val="0"/>
                        </a:spcAft>
                        <a:buNone/>
                      </a:pPr>
                      <a:endParaRPr sz="1000" b="1" u="none" strike="noStrike" cap="none" dirty="0"/>
                    </a:p>
                    <a:p>
                      <a:pPr marL="0" marR="0" lvl="0" indent="0" algn="ctr" rtl="0">
                        <a:lnSpc>
                          <a:spcPct val="100000"/>
                        </a:lnSpc>
                        <a:spcBef>
                          <a:spcPts val="0"/>
                        </a:spcBef>
                        <a:spcAft>
                          <a:spcPts val="0"/>
                        </a:spcAft>
                        <a:buNone/>
                      </a:pPr>
                      <a:r>
                        <a:rPr lang="es-CO" sz="1000" b="1" u="none" strike="noStrike" cap="none" dirty="0">
                          <a:solidFill>
                            <a:schemeClr val="tx1"/>
                          </a:solidFill>
                        </a:rPr>
                        <a:t>Área </a:t>
                      </a:r>
                      <a:endParaRPr dirty="0">
                        <a:solidFill>
                          <a:schemeClr val="tx1"/>
                        </a:solidFill>
                      </a:endParaRPr>
                    </a:p>
                    <a:p>
                      <a:pPr marL="0" marR="0" lvl="0" indent="0" algn="ctr" rtl="0">
                        <a:lnSpc>
                          <a:spcPct val="100000"/>
                        </a:lnSpc>
                        <a:spcBef>
                          <a:spcPts val="0"/>
                        </a:spcBef>
                        <a:spcAft>
                          <a:spcPts val="0"/>
                        </a:spcAft>
                        <a:buNone/>
                      </a:pPr>
                      <a:r>
                        <a:rPr lang="es-CO" sz="1000" b="1" u="none" strike="noStrike" cap="none" dirty="0">
                          <a:solidFill>
                            <a:schemeClr val="tx1"/>
                          </a:solidFill>
                        </a:rPr>
                        <a:t>Pensamiento filosófico </a:t>
                      </a:r>
                      <a:endParaRPr dirty="0">
                        <a:solidFill>
                          <a:schemeClr val="tx1"/>
                        </a:solidFill>
                      </a:endParaRPr>
                    </a:p>
                  </a:txBody>
                  <a:tcPr marL="91450" marR="91450" marT="45725" marB="45725">
                    <a:solidFill>
                      <a:schemeClr val="accent3"/>
                    </a:solidFill>
                  </a:tcPr>
                </a:tc>
                <a:tc>
                  <a:txBody>
                    <a:bodyPr/>
                    <a:lstStyle/>
                    <a:p>
                      <a:pPr marL="0" marR="0" lvl="0" indent="0" algn="ctr" rtl="0">
                        <a:lnSpc>
                          <a:spcPct val="100000"/>
                        </a:lnSpc>
                        <a:spcBef>
                          <a:spcPts val="0"/>
                        </a:spcBef>
                        <a:spcAft>
                          <a:spcPts val="0"/>
                        </a:spcAft>
                        <a:buNone/>
                      </a:pPr>
                      <a:r>
                        <a:rPr lang="es-CO" sz="1000" b="1" u="none" strike="noStrike" cap="none" dirty="0"/>
                        <a:t>Componente de formación disciplinar </a:t>
                      </a:r>
                      <a:endParaRPr dirty="0"/>
                    </a:p>
                    <a:p>
                      <a:pPr marL="0" marR="0" lvl="0" indent="0" algn="l" rtl="0">
                        <a:lnSpc>
                          <a:spcPct val="100000"/>
                        </a:lnSpc>
                        <a:spcBef>
                          <a:spcPts val="0"/>
                        </a:spcBef>
                        <a:spcAft>
                          <a:spcPts val="0"/>
                        </a:spcAft>
                        <a:buNone/>
                      </a:pPr>
                      <a:r>
                        <a:rPr lang="es-CO" sz="1000" u="none" strike="noStrike" cap="none" dirty="0"/>
                        <a:t>Área de pensamiento filosófico (Filosofía antigua (4), filosofía medieval y renacimiento (4), filosofía moderna temprana (4), filosofía de la ilustración idealismo alemán (4), filosofía contemporánea I y II (4) . 20 créditos</a:t>
                      </a:r>
                      <a:endParaRPr dirty="0"/>
                    </a:p>
                    <a:p>
                      <a:pPr marL="0" marR="0" lvl="0" indent="0" algn="l" rtl="0">
                        <a:lnSpc>
                          <a:spcPct val="100000"/>
                        </a:lnSpc>
                        <a:spcBef>
                          <a:spcPts val="0"/>
                        </a:spcBef>
                        <a:spcAft>
                          <a:spcPts val="0"/>
                        </a:spcAft>
                        <a:buNone/>
                      </a:pPr>
                      <a:r>
                        <a:rPr lang="es-CO" sz="1000" u="none" strike="noStrike" cap="none" dirty="0"/>
                        <a:t>Seminarios de problemas filosóficos I,II,III </a:t>
                      </a:r>
                      <a:endParaRPr dirty="0"/>
                    </a:p>
                    <a:p>
                      <a:pPr marL="0" marR="0" lvl="0" indent="0" algn="l" rtl="0">
                        <a:lnSpc>
                          <a:spcPct val="100000"/>
                        </a:lnSpc>
                        <a:spcBef>
                          <a:spcPts val="0"/>
                        </a:spcBef>
                        <a:spcAft>
                          <a:spcPts val="0"/>
                        </a:spcAft>
                        <a:buNone/>
                      </a:pPr>
                      <a:r>
                        <a:rPr lang="es-CO" sz="1000" b="1" u="none" strike="noStrike" cap="none" dirty="0"/>
                        <a:t>Total 12 créditos</a:t>
                      </a:r>
                      <a:endParaRPr dirty="0"/>
                    </a:p>
                  </a:txBody>
                  <a:tcPr marL="91450" marR="91450" marT="45725" marB="45725">
                    <a:solidFill>
                      <a:schemeClr val="accent3"/>
                    </a:solidFill>
                  </a:tcPr>
                </a:tc>
                <a:extLst>
                  <a:ext uri="{0D108BD9-81ED-4DB2-BD59-A6C34878D82A}">
                    <a16:rowId xmlns:a16="http://schemas.microsoft.com/office/drawing/2014/main" val="10003"/>
                  </a:ext>
                </a:extLst>
              </a:tr>
              <a:tr h="319725">
                <a:tc>
                  <a:txBody>
                    <a:bodyPr/>
                    <a:lstStyle/>
                    <a:p>
                      <a:pPr marL="0" marR="0" lvl="0" indent="0" algn="ctr" rtl="0">
                        <a:lnSpc>
                          <a:spcPct val="100000"/>
                        </a:lnSpc>
                        <a:spcBef>
                          <a:spcPts val="0"/>
                        </a:spcBef>
                        <a:spcAft>
                          <a:spcPts val="0"/>
                        </a:spcAft>
                        <a:buNone/>
                      </a:pPr>
                      <a:r>
                        <a:rPr lang="es-CO" sz="1000" b="1" u="none" strike="noStrike" cap="none" dirty="0">
                          <a:solidFill>
                            <a:schemeClr val="tx1"/>
                          </a:solidFill>
                        </a:rPr>
                        <a:t>Área de Formación Electiva</a:t>
                      </a:r>
                      <a:endParaRPr dirty="0">
                        <a:solidFill>
                          <a:schemeClr val="tx1"/>
                        </a:solidFill>
                      </a:endParaRPr>
                    </a:p>
                  </a:txBody>
                  <a:tcPr marL="91450" marR="91450" marT="45725" marB="45725">
                    <a:solidFill>
                      <a:srgbClr val="F4B08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1" u="none" strike="noStrike" cap="none" dirty="0"/>
                        <a:t>Componente Electivo 12 créditos</a:t>
                      </a:r>
                      <a:endParaRPr dirty="0"/>
                    </a:p>
                  </a:txBody>
                  <a:tcPr marL="91450" marR="91450" marT="45725" marB="45725">
                    <a:solidFill>
                      <a:srgbClr val="F4B081"/>
                    </a:solidFill>
                  </a:tcPr>
                </a:tc>
                <a:extLst>
                  <a:ext uri="{0D108BD9-81ED-4DB2-BD59-A6C34878D82A}">
                    <a16:rowId xmlns:a16="http://schemas.microsoft.com/office/drawing/2014/main" val="10004"/>
                  </a:ext>
                </a:extLst>
              </a:tr>
              <a:tr h="821600">
                <a:tc>
                  <a:txBody>
                    <a:bodyPr/>
                    <a:lstStyle/>
                    <a:p>
                      <a:pPr marL="0" marR="0" lvl="0" indent="0" algn="ctr" rtl="0">
                        <a:lnSpc>
                          <a:spcPct val="100000"/>
                        </a:lnSpc>
                        <a:spcBef>
                          <a:spcPts val="0"/>
                        </a:spcBef>
                        <a:spcAft>
                          <a:spcPts val="0"/>
                        </a:spcAft>
                        <a:buClr>
                          <a:srgbClr val="000000"/>
                        </a:buClr>
                        <a:buSzPts val="1000"/>
                        <a:buFont typeface="Arial"/>
                        <a:buNone/>
                      </a:pPr>
                      <a:endParaRPr sz="1000" b="1" u="none" strike="noStrike" cap="none" dirty="0">
                        <a:solidFill>
                          <a:srgbClr val="1E4E79"/>
                        </a:solidFill>
                      </a:endParaRPr>
                    </a:p>
                    <a:p>
                      <a:pPr marL="0" marR="0" lvl="0" indent="0" algn="ctr" rtl="0">
                        <a:lnSpc>
                          <a:spcPct val="100000"/>
                        </a:lnSpc>
                        <a:spcBef>
                          <a:spcPts val="0"/>
                        </a:spcBef>
                        <a:spcAft>
                          <a:spcPts val="0"/>
                        </a:spcAft>
                        <a:buClr>
                          <a:srgbClr val="000000"/>
                        </a:buClr>
                        <a:buSzPts val="1000"/>
                        <a:buFont typeface="Arial"/>
                        <a:buNone/>
                      </a:pPr>
                      <a:r>
                        <a:rPr lang="es-CO" sz="1000" b="1" u="none" strike="noStrike" cap="none" dirty="0">
                          <a:solidFill>
                            <a:srgbClr val="1E4E79"/>
                          </a:solidFill>
                        </a:rPr>
                        <a:t>Área</a:t>
                      </a:r>
                      <a:endParaRPr dirty="0"/>
                    </a:p>
                    <a:p>
                      <a:pPr marL="0" marR="0" lvl="0" indent="0" algn="ctr" rtl="0">
                        <a:lnSpc>
                          <a:spcPct val="100000"/>
                        </a:lnSpc>
                        <a:spcBef>
                          <a:spcPts val="0"/>
                        </a:spcBef>
                        <a:spcAft>
                          <a:spcPts val="0"/>
                        </a:spcAft>
                        <a:buClr>
                          <a:srgbClr val="000000"/>
                        </a:buClr>
                        <a:buSzPts val="1000"/>
                        <a:buFont typeface="Arial"/>
                        <a:buNone/>
                      </a:pPr>
                      <a:r>
                        <a:rPr lang="es-CO" sz="1000" b="1" u="none" strike="noStrike" cap="none" dirty="0">
                          <a:solidFill>
                            <a:srgbClr val="1E4E79"/>
                          </a:solidFill>
                        </a:rPr>
                        <a:t>Formación diversificada</a:t>
                      </a:r>
                      <a:endParaRPr dirty="0"/>
                    </a:p>
                    <a:p>
                      <a:pPr marL="0" marR="0" lvl="0" indent="0" algn="ctr" rtl="0">
                        <a:lnSpc>
                          <a:spcPct val="100000"/>
                        </a:lnSpc>
                        <a:spcBef>
                          <a:spcPts val="0"/>
                        </a:spcBef>
                        <a:spcAft>
                          <a:spcPts val="0"/>
                        </a:spcAft>
                        <a:buNone/>
                      </a:pPr>
                      <a:endParaRPr sz="1000" b="1" u="none" strike="noStrike" cap="none" dirty="0">
                        <a:solidFill>
                          <a:srgbClr val="1E4E79"/>
                        </a:solidFill>
                      </a:endParaRPr>
                    </a:p>
                  </a:txBody>
                  <a:tcPr marL="91450" marR="91450" marT="45725" marB="45725">
                    <a:solidFill>
                      <a:schemeClr val="accent1">
                        <a:lumMod val="40000"/>
                        <a:lumOff val="60000"/>
                      </a:scheme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s-CO" sz="1000" b="1" u="none" strike="noStrike" cap="none" dirty="0"/>
                        <a:t>Componente de profundización </a:t>
                      </a:r>
                      <a:endParaRPr sz="1000" u="none" strike="noStrike" cap="none" dirty="0"/>
                    </a:p>
                    <a:p>
                      <a:pPr marL="0" marR="0" lvl="0" indent="0" algn="l" rtl="0">
                        <a:lnSpc>
                          <a:spcPct val="100000"/>
                        </a:lnSpc>
                        <a:spcBef>
                          <a:spcPts val="0"/>
                        </a:spcBef>
                        <a:spcAft>
                          <a:spcPts val="0"/>
                        </a:spcAft>
                        <a:buClr>
                          <a:srgbClr val="000000"/>
                        </a:buClr>
                        <a:buSzPts val="1000"/>
                        <a:buFont typeface="Arial"/>
                        <a:buNone/>
                      </a:pPr>
                      <a:r>
                        <a:rPr lang="es-CO" sz="1000" u="none" strike="noStrike" cap="none" dirty="0">
                          <a:solidFill>
                            <a:srgbClr val="C00000"/>
                          </a:solidFill>
                        </a:rPr>
                        <a:t>Estética y filosofía</a:t>
                      </a:r>
                      <a:r>
                        <a:rPr lang="es-CO" sz="1000" u="none" strike="noStrike" cap="none" dirty="0"/>
                        <a:t>, Antropología filosófica</a:t>
                      </a:r>
                      <a:r>
                        <a:rPr lang="es-CO" sz="1000" u="none" strike="noStrike" cap="none" dirty="0">
                          <a:solidFill>
                            <a:srgbClr val="FF0000"/>
                          </a:solidFill>
                        </a:rPr>
                        <a:t>, </a:t>
                      </a:r>
                      <a:r>
                        <a:rPr lang="es-CO" sz="1000" u="none" strike="noStrike" cap="none" dirty="0">
                          <a:solidFill>
                            <a:srgbClr val="C00000"/>
                          </a:solidFill>
                        </a:rPr>
                        <a:t>teorías del arte, filosofía de las ciencias cognitivas, filosofía de la mente, ética, filosofía de la acción, teoría de la justicia, Problemas de ética contemporánea, filosofía política, filosofía de la educación. </a:t>
                      </a:r>
                      <a:r>
                        <a:rPr lang="es-CO" sz="1000" b="1" u="none" strike="noStrike" cap="none" dirty="0"/>
                        <a:t>Tota</a:t>
                      </a:r>
                      <a:r>
                        <a:rPr lang="es-CO" sz="1000" u="none" strike="noStrike" cap="none" dirty="0"/>
                        <a:t>l  </a:t>
                      </a:r>
                      <a:r>
                        <a:rPr lang="es-CO" sz="1000" b="1" u="none" strike="noStrike" cap="none" dirty="0"/>
                        <a:t>16 créditos</a:t>
                      </a:r>
                      <a:endParaRPr dirty="0"/>
                    </a:p>
                  </a:txBody>
                  <a:tcPr marL="91450" marR="91450" marT="45725" marB="45725">
                    <a:solidFill>
                      <a:schemeClr val="accent1">
                        <a:lumMod val="40000"/>
                        <a:lumOff val="60000"/>
                      </a:schemeClr>
                    </a:solidFill>
                  </a:tcPr>
                </a:tc>
                <a:extLst>
                  <a:ext uri="{0D108BD9-81ED-4DB2-BD59-A6C34878D82A}">
                    <a16:rowId xmlns:a16="http://schemas.microsoft.com/office/drawing/2014/main" val="10005"/>
                  </a:ext>
                </a:extLst>
              </a:tr>
              <a:tr h="867200">
                <a:tc>
                  <a:txBody>
                    <a:bodyPr/>
                    <a:lstStyle/>
                    <a:p>
                      <a:pPr marL="0" marR="0" lvl="0" indent="0" algn="ctr" rtl="0">
                        <a:lnSpc>
                          <a:spcPct val="100000"/>
                        </a:lnSpc>
                        <a:spcBef>
                          <a:spcPts val="0"/>
                        </a:spcBef>
                        <a:spcAft>
                          <a:spcPts val="0"/>
                        </a:spcAft>
                        <a:buNone/>
                      </a:pPr>
                      <a:endParaRPr sz="1000" b="1" u="none" strike="noStrike" cap="none" dirty="0">
                        <a:solidFill>
                          <a:srgbClr val="1E4E79"/>
                        </a:solidFill>
                      </a:endParaRPr>
                    </a:p>
                    <a:p>
                      <a:pPr marL="0" marR="0" lvl="0" indent="0" algn="ctr" rtl="0">
                        <a:lnSpc>
                          <a:spcPct val="100000"/>
                        </a:lnSpc>
                        <a:spcBef>
                          <a:spcPts val="0"/>
                        </a:spcBef>
                        <a:spcAft>
                          <a:spcPts val="0"/>
                        </a:spcAft>
                        <a:buNone/>
                      </a:pPr>
                      <a:r>
                        <a:rPr lang="es-CO" sz="1000" b="1" u="none" strike="noStrike" cap="none" dirty="0">
                          <a:solidFill>
                            <a:srgbClr val="1E4E79"/>
                          </a:solidFill>
                        </a:rPr>
                        <a:t>Área</a:t>
                      </a:r>
                      <a:endParaRPr dirty="0"/>
                    </a:p>
                    <a:p>
                      <a:pPr marL="0" marR="0" lvl="0" indent="0" algn="ctr" rtl="0">
                        <a:lnSpc>
                          <a:spcPct val="100000"/>
                        </a:lnSpc>
                        <a:spcBef>
                          <a:spcPts val="0"/>
                        </a:spcBef>
                        <a:spcAft>
                          <a:spcPts val="0"/>
                        </a:spcAft>
                        <a:buNone/>
                      </a:pPr>
                      <a:r>
                        <a:rPr lang="es-CO" sz="1000" b="1" u="none" strike="noStrike" cap="none" dirty="0">
                          <a:solidFill>
                            <a:srgbClr val="1E4E79"/>
                          </a:solidFill>
                        </a:rPr>
                        <a:t>Investigación y profundización </a:t>
                      </a:r>
                      <a:endParaRPr dirty="0"/>
                    </a:p>
                  </a:txBody>
                  <a:tcPr marL="91450" marR="91450" marT="45725" marB="45725">
                    <a:solidFill>
                      <a:schemeClr val="accent1">
                        <a:lumMod val="40000"/>
                        <a:lumOff val="60000"/>
                      </a:schemeClr>
                    </a:solidFill>
                  </a:tcPr>
                </a:tc>
                <a:tc>
                  <a:txBody>
                    <a:bodyPr/>
                    <a:lstStyle/>
                    <a:p>
                      <a:pPr marL="0" marR="0" lvl="0" indent="0" algn="l" rtl="0">
                        <a:lnSpc>
                          <a:spcPct val="100000"/>
                        </a:lnSpc>
                        <a:spcBef>
                          <a:spcPts val="0"/>
                        </a:spcBef>
                        <a:spcAft>
                          <a:spcPts val="0"/>
                        </a:spcAft>
                        <a:buNone/>
                      </a:pPr>
                      <a:r>
                        <a:rPr lang="es-CO" sz="1000" b="1" u="none" strike="noStrike" cap="none" dirty="0">
                          <a:solidFill>
                            <a:srgbClr val="C00000"/>
                          </a:solidFill>
                        </a:rPr>
                        <a:t>Profundización = 4 créditos </a:t>
                      </a:r>
                      <a:r>
                        <a:rPr lang="es-CO" sz="1000" u="none" strike="noStrike" cap="none" dirty="0">
                          <a:solidFill>
                            <a:srgbClr val="C00000"/>
                          </a:solidFill>
                        </a:rPr>
                        <a:t>(Maestrías Interdisciplinarias) </a:t>
                      </a:r>
                      <a:endParaRPr dirty="0"/>
                    </a:p>
                    <a:p>
                      <a:pPr marL="0" marR="0" lvl="0" indent="0" algn="l" rtl="0">
                        <a:lnSpc>
                          <a:spcPct val="100000"/>
                        </a:lnSpc>
                        <a:spcBef>
                          <a:spcPts val="0"/>
                        </a:spcBef>
                        <a:spcAft>
                          <a:spcPts val="0"/>
                        </a:spcAft>
                        <a:buNone/>
                      </a:pPr>
                      <a:r>
                        <a:rPr lang="es-CO" sz="1000" b="1" u="none" strike="noStrike" cap="none" dirty="0"/>
                        <a:t>Investigación = 10 créditos </a:t>
                      </a:r>
                      <a:endParaRPr dirty="0"/>
                    </a:p>
                    <a:p>
                      <a:pPr marL="0" marR="0" lvl="0" indent="0" algn="l" rtl="0">
                        <a:lnSpc>
                          <a:spcPct val="100000"/>
                        </a:lnSpc>
                        <a:spcBef>
                          <a:spcPts val="0"/>
                        </a:spcBef>
                        <a:spcAft>
                          <a:spcPts val="0"/>
                        </a:spcAft>
                        <a:buNone/>
                      </a:pPr>
                      <a:r>
                        <a:rPr lang="es-CO" sz="1000" u="none" strike="noStrike" cap="none" dirty="0"/>
                        <a:t>Anteproyecto de trabajo de grado,</a:t>
                      </a:r>
                      <a:endParaRPr dirty="0"/>
                    </a:p>
                    <a:p>
                      <a:pPr marL="0" marR="0" lvl="0" indent="0" algn="l" rtl="0">
                        <a:lnSpc>
                          <a:spcPct val="100000"/>
                        </a:lnSpc>
                        <a:spcBef>
                          <a:spcPts val="0"/>
                        </a:spcBef>
                        <a:spcAft>
                          <a:spcPts val="0"/>
                        </a:spcAft>
                        <a:buNone/>
                      </a:pPr>
                      <a:r>
                        <a:rPr lang="es-CO" sz="1000" u="none" strike="noStrike" cap="none" dirty="0"/>
                        <a:t>Trabajo de grado I y Trabajo de grado II </a:t>
                      </a:r>
                      <a:endParaRPr dirty="0"/>
                    </a:p>
                  </a:txBody>
                  <a:tcPr marL="91450" marR="91450" marT="45725" marB="45725">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148" name="Google Shape;148;g20def5ce415_0_0"/>
          <p:cNvSpPr txBox="1"/>
          <p:nvPr/>
        </p:nvSpPr>
        <p:spPr>
          <a:xfrm>
            <a:off x="7557246" y="144323"/>
            <a:ext cx="15867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100" b="1" i="0" u="none" strike="noStrike" cap="none" dirty="0">
                <a:solidFill>
                  <a:schemeClr val="bg1"/>
                </a:solidFill>
                <a:latin typeface="Arial"/>
                <a:ea typeface="Arial"/>
                <a:cs typeface="Arial"/>
                <a:sym typeface="Arial"/>
              </a:rPr>
              <a:t>CREDITOS TOTALES  = 120 </a:t>
            </a:r>
            <a:endParaRPr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52"/>
        <p:cNvGrpSpPr/>
        <p:nvPr/>
      </p:nvGrpSpPr>
      <p:grpSpPr>
        <a:xfrm>
          <a:off x="0" y="0"/>
          <a:ext cx="0" cy="0"/>
          <a:chOff x="0" y="0"/>
          <a:chExt cx="0" cy="0"/>
        </a:xfrm>
      </p:grpSpPr>
      <p:pic>
        <p:nvPicPr>
          <p:cNvPr id="153" name="Google Shape;153;p5"/>
          <p:cNvPicPr preferRelativeResize="0"/>
          <p:nvPr/>
        </p:nvPicPr>
        <p:blipFill rotWithShape="1">
          <a:blip r:embed="rId3">
            <a:alphaModFix/>
          </a:blip>
          <a:srcRect l="-128039" t="-38620" r="128039" b="38619"/>
          <a:stretch/>
        </p:blipFill>
        <p:spPr>
          <a:xfrm>
            <a:off x="9006651" y="1328026"/>
            <a:ext cx="108250" cy="571525"/>
          </a:xfrm>
          <a:prstGeom prst="rect">
            <a:avLst/>
          </a:prstGeom>
          <a:noFill/>
          <a:ln>
            <a:noFill/>
          </a:ln>
        </p:spPr>
      </p:pic>
      <p:pic>
        <p:nvPicPr>
          <p:cNvPr id="154" name="Google Shape;154;p5"/>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55" name="Google Shape;155;p5" descr="https://lh3.googleusercontent.com/ztYKRMxrGifP4PWzk5m2aZsY4E8vpNI5GX8LzLstvBnSX-w4OO9AHe9nWqAPJa9ovi_CNQIgNl1EOtd3qje6Ik9Ut2Gll1t5Bf2qoZrq1F96F4nLFaE4gcNzvZfsTqKtmGCb5BE5id376d8iNy1msQ=s2048"/>
          <p:cNvPicPr preferRelativeResize="0"/>
          <p:nvPr/>
        </p:nvPicPr>
        <p:blipFill rotWithShape="1">
          <a:blip r:embed="rId3">
            <a:alphaModFix/>
          </a:blip>
          <a:srcRect/>
          <a:stretch/>
        </p:blipFill>
        <p:spPr>
          <a:xfrm>
            <a:off x="8882439" y="3530312"/>
            <a:ext cx="112318" cy="593040"/>
          </a:xfrm>
          <a:prstGeom prst="rect">
            <a:avLst/>
          </a:prstGeom>
          <a:noFill/>
          <a:ln>
            <a:noFill/>
          </a:ln>
        </p:spPr>
      </p:pic>
      <p:pic>
        <p:nvPicPr>
          <p:cNvPr id="156" name="Google Shape;156;p5"/>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pic>
        <p:nvPicPr>
          <p:cNvPr id="157" name="Google Shape;157;p5"/>
          <p:cNvPicPr preferRelativeResize="0"/>
          <p:nvPr/>
        </p:nvPicPr>
        <p:blipFill rotWithShape="1">
          <a:blip r:embed="rId6">
            <a:alphaModFix/>
          </a:blip>
          <a:srcRect/>
          <a:stretch/>
        </p:blipFill>
        <p:spPr>
          <a:xfrm>
            <a:off x="225351" y="-17636"/>
            <a:ext cx="601300" cy="833229"/>
          </a:xfrm>
          <a:prstGeom prst="rect">
            <a:avLst/>
          </a:prstGeom>
          <a:solidFill>
            <a:srgbClr val="8E1538"/>
          </a:solidFill>
          <a:ln>
            <a:noFill/>
          </a:ln>
        </p:spPr>
      </p:pic>
      <p:sp>
        <p:nvSpPr>
          <p:cNvPr id="158" name="Google Shape;158;p5"/>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pic>
        <p:nvPicPr>
          <p:cNvPr id="159" name="Google Shape;159;p5"/>
          <p:cNvPicPr preferRelativeResize="0"/>
          <p:nvPr/>
        </p:nvPicPr>
        <p:blipFill rotWithShape="1">
          <a:blip r:embed="rId5">
            <a:alphaModFix/>
          </a:blip>
          <a:srcRect/>
          <a:stretch/>
        </p:blipFill>
        <p:spPr>
          <a:xfrm rot="-7805321">
            <a:off x="8267053" y="220699"/>
            <a:ext cx="771285" cy="417588"/>
          </a:xfrm>
          <a:prstGeom prst="rect">
            <a:avLst/>
          </a:prstGeom>
          <a:noFill/>
          <a:ln>
            <a:noFill/>
          </a:ln>
        </p:spPr>
      </p:pic>
      <p:sp>
        <p:nvSpPr>
          <p:cNvPr id="160" name="Google Shape;160;p5"/>
          <p:cNvSpPr txBox="1"/>
          <p:nvPr/>
        </p:nvSpPr>
        <p:spPr>
          <a:xfrm>
            <a:off x="1172329" y="1080849"/>
            <a:ext cx="7336406" cy="4062651"/>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1400"/>
              <a:buFont typeface="Arial"/>
              <a:buAutoNum type="arabicPeriod"/>
            </a:pPr>
            <a:r>
              <a:rPr lang="es-CO" sz="1400" b="1" i="0" u="none" strike="noStrike" cap="none" dirty="0">
                <a:solidFill>
                  <a:schemeClr val="bg1"/>
                </a:solidFill>
                <a:latin typeface="Arial"/>
                <a:ea typeface="Arial"/>
                <a:cs typeface="Arial"/>
                <a:sym typeface="Arial"/>
              </a:rPr>
              <a:t>Fomenta la comprensión de la tradición filosófica y es </a:t>
            </a:r>
            <a:r>
              <a:rPr lang="es-CO" sz="1400" b="0" i="0" u="none" strike="noStrike" cap="none" dirty="0">
                <a:solidFill>
                  <a:schemeClr val="bg1"/>
                </a:solidFill>
                <a:latin typeface="Arial"/>
                <a:ea typeface="Arial"/>
                <a:cs typeface="Arial"/>
                <a:sym typeface="Arial"/>
              </a:rPr>
              <a:t>capaz de </a:t>
            </a:r>
            <a:r>
              <a:rPr lang="es-CO" sz="1400" b="1" i="0" u="none" strike="noStrike" cap="none" dirty="0">
                <a:solidFill>
                  <a:schemeClr val="bg1"/>
                </a:solidFill>
                <a:latin typeface="Arial"/>
                <a:ea typeface="Arial"/>
                <a:cs typeface="Arial"/>
                <a:sym typeface="Arial"/>
              </a:rPr>
              <a:t>aportar en la formulación creativa y crítica de soluciones </a:t>
            </a:r>
            <a:r>
              <a:rPr lang="es-CO" sz="1400" b="0" i="0" u="none" strike="noStrike" cap="none" dirty="0">
                <a:solidFill>
                  <a:schemeClr val="bg1"/>
                </a:solidFill>
                <a:latin typeface="Arial"/>
                <a:ea typeface="Arial"/>
                <a:cs typeface="Arial"/>
                <a:sym typeface="Arial"/>
              </a:rPr>
              <a:t>relevantes al mundo actual, en diálogo con las ciencias y las artes.</a:t>
            </a:r>
            <a:endParaRPr sz="1400" b="0" i="0" u="none" strike="noStrike" cap="none" dirty="0">
              <a:solidFill>
                <a:schemeClr val="bg1"/>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1400"/>
              <a:buFont typeface="Arial"/>
              <a:buAutoNum type="arabicPeriod"/>
            </a:pPr>
            <a:r>
              <a:rPr lang="es-CO" sz="1400" b="0" i="0" u="none" strike="noStrike" cap="none" dirty="0">
                <a:solidFill>
                  <a:schemeClr val="bg1"/>
                </a:solidFill>
                <a:latin typeface="Arial"/>
                <a:ea typeface="Arial"/>
                <a:cs typeface="Arial"/>
                <a:sym typeface="Arial"/>
              </a:rPr>
              <a:t>Permite desarrollar </a:t>
            </a:r>
            <a:r>
              <a:rPr lang="es-CO" sz="1400" b="1" i="0" u="none" strike="noStrike" cap="none" dirty="0">
                <a:solidFill>
                  <a:schemeClr val="bg1"/>
                </a:solidFill>
                <a:latin typeface="Arial"/>
                <a:ea typeface="Arial"/>
                <a:cs typeface="Arial"/>
                <a:sym typeface="Arial"/>
              </a:rPr>
              <a:t>habilidades de interpretación, argumentación y escritura. </a:t>
            </a:r>
            <a:endParaRPr dirty="0">
              <a:solidFill>
                <a:schemeClr val="bg1"/>
              </a:solidFill>
            </a:endParaRPr>
          </a:p>
          <a:p>
            <a:pPr marL="342900" marR="0" lvl="0" indent="-254000" algn="just" rtl="0">
              <a:lnSpc>
                <a:spcPct val="100000"/>
              </a:lnSpc>
              <a:spcBef>
                <a:spcPts val="0"/>
              </a:spcBef>
              <a:spcAft>
                <a:spcPts val="0"/>
              </a:spcAft>
              <a:buClr>
                <a:srgbClr val="000000"/>
              </a:buClr>
              <a:buSzPts val="1400"/>
              <a:buFont typeface="Arial"/>
              <a:buNone/>
            </a:pPr>
            <a:endParaRPr sz="1400" b="1" i="0" u="none" strike="noStrike" cap="none" dirty="0">
              <a:solidFill>
                <a:schemeClr val="bg1"/>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1400"/>
              <a:buFont typeface="Arial"/>
              <a:buAutoNum type="arabicPeriod"/>
            </a:pPr>
            <a:r>
              <a:rPr lang="es-CO" sz="1400" b="0" i="0" u="none" strike="noStrike" cap="none" dirty="0">
                <a:solidFill>
                  <a:schemeClr val="bg1"/>
                </a:solidFill>
                <a:latin typeface="Arial"/>
                <a:ea typeface="Arial"/>
                <a:cs typeface="Arial"/>
                <a:sym typeface="Arial"/>
              </a:rPr>
              <a:t>Promueve la </a:t>
            </a:r>
            <a:r>
              <a:rPr lang="es-CO" sz="1400" b="1" i="0" u="none" strike="noStrike" cap="none" dirty="0">
                <a:solidFill>
                  <a:schemeClr val="bg1"/>
                </a:solidFill>
                <a:latin typeface="Arial"/>
                <a:ea typeface="Arial"/>
                <a:cs typeface="Arial"/>
                <a:sym typeface="Arial"/>
              </a:rPr>
              <a:t>creatividad con respecto a soluciones innovadoras y responsables para la solución de problemas en los ámbitos de educación, investigación, consultoría </a:t>
            </a:r>
            <a:r>
              <a:rPr lang="es-CO" sz="1400" b="0" i="0" u="none" strike="noStrike" cap="none" dirty="0">
                <a:solidFill>
                  <a:schemeClr val="bg1"/>
                </a:solidFill>
                <a:latin typeface="Arial"/>
                <a:ea typeface="Arial"/>
                <a:cs typeface="Arial"/>
                <a:sym typeface="Arial"/>
              </a:rPr>
              <a:t>en temas </a:t>
            </a:r>
            <a:r>
              <a:rPr lang="es-CO" sz="1400" b="1" i="0" u="none" strike="noStrike" cap="none" dirty="0">
                <a:solidFill>
                  <a:schemeClr val="bg1"/>
                </a:solidFill>
                <a:latin typeface="Arial"/>
                <a:ea typeface="Arial"/>
                <a:cs typeface="Arial"/>
                <a:sym typeface="Arial"/>
              </a:rPr>
              <a:t>sociales, culturales y relacionado con la ciencia</a:t>
            </a:r>
            <a:r>
              <a:rPr lang="es-CO" sz="1400" b="0" i="0" u="none" strike="noStrike" cap="none" dirty="0">
                <a:solidFill>
                  <a:schemeClr val="bg1"/>
                </a:solidFill>
                <a:latin typeface="Arial"/>
                <a:ea typeface="Arial"/>
                <a:cs typeface="Arial"/>
                <a:sym typeface="Arial"/>
              </a:rPr>
              <a:t>, desde las dimensiones biopsicosociales y culturales. </a:t>
            </a:r>
            <a:endParaRPr dirty="0">
              <a:solidFill>
                <a:schemeClr val="bg1"/>
              </a:solidFill>
            </a:endParaRPr>
          </a:p>
          <a:p>
            <a:pPr marL="342900" marR="0" lvl="0" indent="-254000" algn="just" rtl="0">
              <a:lnSpc>
                <a:spcPct val="100000"/>
              </a:lnSpc>
              <a:spcBef>
                <a:spcPts val="0"/>
              </a:spcBef>
              <a:spcAft>
                <a:spcPts val="0"/>
              </a:spcAft>
              <a:buClr>
                <a:srgbClr val="000000"/>
              </a:buClr>
              <a:buSzPts val="1400"/>
              <a:buFont typeface="Arial"/>
              <a:buNone/>
            </a:pPr>
            <a:endParaRPr sz="1400" b="0" i="0" u="none" strike="noStrike" cap="none" dirty="0">
              <a:solidFill>
                <a:schemeClr val="bg1"/>
              </a:solidFill>
              <a:latin typeface="Arial"/>
              <a:ea typeface="Arial"/>
              <a:cs typeface="Arial"/>
              <a:sym typeface="Arial"/>
            </a:endParaRPr>
          </a:p>
          <a:p>
            <a:pPr marL="342900" marR="0" lvl="0" indent="-342900" algn="just" rtl="0">
              <a:lnSpc>
                <a:spcPct val="100000"/>
              </a:lnSpc>
              <a:spcBef>
                <a:spcPts val="0"/>
              </a:spcBef>
              <a:spcAft>
                <a:spcPts val="0"/>
              </a:spcAft>
              <a:buClr>
                <a:srgbClr val="000000"/>
              </a:buClr>
              <a:buSzPts val="1400"/>
              <a:buFont typeface="Arial"/>
              <a:buAutoNum type="arabicPeriod"/>
            </a:pPr>
            <a:r>
              <a:rPr lang="es-CO" sz="1400" b="0" i="0" u="none" strike="noStrike" cap="none" dirty="0">
                <a:solidFill>
                  <a:schemeClr val="bg1"/>
                </a:solidFill>
                <a:latin typeface="Arial"/>
                <a:ea typeface="Arial"/>
                <a:cs typeface="Arial"/>
                <a:sym typeface="Arial"/>
              </a:rPr>
              <a:t>El </a:t>
            </a:r>
            <a:r>
              <a:rPr lang="es-CO" sz="1400" b="1" i="0" u="none" strike="noStrike" cap="none" dirty="0">
                <a:solidFill>
                  <a:schemeClr val="bg1"/>
                </a:solidFill>
                <a:latin typeface="Arial"/>
                <a:ea typeface="Arial"/>
                <a:cs typeface="Arial"/>
                <a:sym typeface="Arial"/>
              </a:rPr>
              <a:t>plan de estudios del programa</a:t>
            </a:r>
            <a:r>
              <a:rPr lang="es-CO" sz="1400" b="0" i="0" u="none" strike="noStrike" cap="none" dirty="0">
                <a:solidFill>
                  <a:schemeClr val="bg1"/>
                </a:solidFill>
                <a:latin typeface="Arial"/>
                <a:ea typeface="Arial"/>
                <a:cs typeface="Arial"/>
                <a:sym typeface="Arial"/>
              </a:rPr>
              <a:t> permite el desarrollo de un </a:t>
            </a:r>
            <a:endParaRPr dirty="0">
              <a:solidFill>
                <a:schemeClr val="bg1"/>
              </a:solidFill>
            </a:endParaRPr>
          </a:p>
          <a:p>
            <a:pPr marL="0" marR="0" lvl="3" indent="0" algn="just" rtl="0">
              <a:lnSpc>
                <a:spcPct val="100000"/>
              </a:lnSpc>
              <a:spcBef>
                <a:spcPts val="0"/>
              </a:spcBef>
              <a:spcAft>
                <a:spcPts val="0"/>
              </a:spcAft>
              <a:buNone/>
            </a:pPr>
            <a:r>
              <a:rPr lang="es-CO" sz="1400" b="0" i="0" u="none" strike="noStrike" cap="none" dirty="0">
                <a:solidFill>
                  <a:schemeClr val="bg1"/>
                </a:solidFill>
                <a:latin typeface="Arial"/>
                <a:ea typeface="Arial"/>
                <a:cs typeface="Arial"/>
                <a:sym typeface="Arial"/>
              </a:rPr>
              <a:t>               </a:t>
            </a:r>
            <a:r>
              <a:rPr lang="es-CO" sz="1800" b="1" i="0" u="none" strike="noStrike" cap="none" dirty="0">
                <a:solidFill>
                  <a:schemeClr val="bg1"/>
                </a:solidFill>
                <a:latin typeface="Arial"/>
                <a:ea typeface="Arial"/>
                <a:cs typeface="Arial"/>
                <a:sym typeface="Arial"/>
              </a:rPr>
              <a:t>Pensamiento Filosófico</a:t>
            </a:r>
            <a:endParaRPr sz="1800" b="1" i="0" u="none" strike="noStrike" cap="none" dirty="0">
              <a:solidFill>
                <a:schemeClr val="bg1"/>
              </a:solidFill>
              <a:latin typeface="Arial"/>
              <a:ea typeface="Arial"/>
              <a:cs typeface="Arial"/>
              <a:sym typeface="Arial"/>
            </a:endParaRPr>
          </a:p>
          <a:p>
            <a:pPr marL="0" marR="0" lvl="3" indent="0" algn="just" rtl="0">
              <a:lnSpc>
                <a:spcPct val="100000"/>
              </a:lnSpc>
              <a:spcBef>
                <a:spcPts val="0"/>
              </a:spcBef>
              <a:spcAft>
                <a:spcPts val="0"/>
              </a:spcAft>
              <a:buNone/>
            </a:pPr>
            <a:r>
              <a:rPr lang="es-CO" sz="1800" b="0" i="0" u="none" strike="noStrike" cap="none" dirty="0">
                <a:solidFill>
                  <a:schemeClr val="bg1"/>
                </a:solidFill>
                <a:latin typeface="Arial"/>
                <a:ea typeface="Arial"/>
                <a:cs typeface="Arial"/>
                <a:sym typeface="Arial"/>
              </a:rPr>
              <a:t>            </a:t>
            </a:r>
            <a:r>
              <a:rPr lang="es-CO" sz="1800" b="1" i="0" u="none" strike="noStrike" cap="none" dirty="0">
                <a:solidFill>
                  <a:schemeClr val="bg1"/>
                </a:solidFill>
                <a:latin typeface="Arial"/>
                <a:ea typeface="Arial"/>
                <a:cs typeface="Arial"/>
                <a:sym typeface="Arial"/>
              </a:rPr>
              <a:t>Pensamiento sistémico</a:t>
            </a:r>
            <a:endParaRPr sz="1800" b="1" i="0" u="none" strike="noStrike" cap="none" dirty="0">
              <a:solidFill>
                <a:schemeClr val="bg1"/>
              </a:solidFill>
              <a:latin typeface="Arial"/>
              <a:ea typeface="Arial"/>
              <a:cs typeface="Arial"/>
              <a:sym typeface="Arial"/>
            </a:endParaRPr>
          </a:p>
          <a:p>
            <a:pPr marL="0" marR="0" lvl="3" indent="0" algn="just" rtl="0">
              <a:lnSpc>
                <a:spcPct val="100000"/>
              </a:lnSpc>
              <a:spcBef>
                <a:spcPts val="0"/>
              </a:spcBef>
              <a:spcAft>
                <a:spcPts val="0"/>
              </a:spcAft>
              <a:buNone/>
            </a:pPr>
            <a:r>
              <a:rPr lang="es-CO" sz="1800" b="0" i="0" u="none" strike="noStrike" cap="none" dirty="0">
                <a:solidFill>
                  <a:schemeClr val="bg1"/>
                </a:solidFill>
                <a:latin typeface="Arial"/>
                <a:ea typeface="Arial"/>
                <a:cs typeface="Arial"/>
                <a:sym typeface="Arial"/>
              </a:rPr>
              <a:t>            </a:t>
            </a:r>
            <a:r>
              <a:rPr lang="es-CO" sz="1800" b="1" i="0" u="none" strike="noStrike" cap="none" dirty="0">
                <a:solidFill>
                  <a:schemeClr val="bg1"/>
                </a:solidFill>
                <a:latin typeface="Arial"/>
                <a:ea typeface="Arial"/>
                <a:cs typeface="Arial"/>
                <a:sym typeface="Arial"/>
              </a:rPr>
              <a:t>Pensamiento científico y de gestión del conocimiento</a:t>
            </a:r>
            <a:endParaRPr sz="1800" b="0" i="0" u="none" strike="noStrike" cap="none" dirty="0">
              <a:solidFill>
                <a:schemeClr val="bg1"/>
              </a:solidFill>
              <a:latin typeface="Arial"/>
              <a:ea typeface="Arial"/>
              <a:cs typeface="Arial"/>
              <a:sym typeface="Arial"/>
            </a:endParaRPr>
          </a:p>
          <a:p>
            <a:pPr marL="0" marR="0" lvl="3" indent="0" algn="just" rtl="0">
              <a:lnSpc>
                <a:spcPct val="100000"/>
              </a:lnSpc>
              <a:spcBef>
                <a:spcPts val="0"/>
              </a:spcBef>
              <a:spcAft>
                <a:spcPts val="0"/>
              </a:spcAft>
              <a:buNone/>
            </a:pPr>
            <a:r>
              <a:rPr lang="es-CO" sz="1800" b="0" i="0" u="none" strike="noStrike" cap="none" dirty="0">
                <a:solidFill>
                  <a:schemeClr val="bg1"/>
                </a:solidFill>
                <a:latin typeface="Arial"/>
                <a:ea typeface="Arial"/>
                <a:cs typeface="Arial"/>
                <a:sym typeface="Arial"/>
              </a:rPr>
              <a:t>            </a:t>
            </a:r>
            <a:r>
              <a:rPr lang="es-CO" sz="1800" b="1" i="0" u="none" strike="noStrike" cap="none" dirty="0">
                <a:solidFill>
                  <a:schemeClr val="bg1"/>
                </a:solidFill>
                <a:latin typeface="Arial"/>
                <a:ea typeface="Arial"/>
                <a:cs typeface="Arial"/>
                <a:sym typeface="Arial"/>
              </a:rPr>
              <a:t>Pensamiento crítico</a:t>
            </a:r>
            <a:endParaRPr sz="1800" b="1" i="0" u="none" strike="noStrike" cap="none" dirty="0">
              <a:solidFill>
                <a:schemeClr val="bg1"/>
              </a:solidFill>
              <a:latin typeface="Arial"/>
              <a:ea typeface="Arial"/>
              <a:cs typeface="Arial"/>
              <a:sym typeface="Arial"/>
            </a:endParaRPr>
          </a:p>
          <a:p>
            <a:pPr marL="0" marR="0" lvl="3" indent="0" algn="just" rtl="0">
              <a:lnSpc>
                <a:spcPct val="100000"/>
              </a:lnSpc>
              <a:spcBef>
                <a:spcPts val="0"/>
              </a:spcBef>
              <a:spcAft>
                <a:spcPts val="0"/>
              </a:spcAft>
              <a:buNone/>
            </a:pPr>
            <a:r>
              <a:rPr lang="es-CO" sz="18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s-CO" sz="1400" b="0" i="0" u="none" strike="noStrike" cap="none" dirty="0">
                <a:solidFill>
                  <a:srgbClr val="000000"/>
                </a:solidFill>
                <a:latin typeface="Arial"/>
                <a:ea typeface="Arial"/>
                <a:cs typeface="Arial"/>
                <a:sym typeface="Arial"/>
              </a:rPr>
              <a:t>. </a:t>
            </a:r>
            <a:endParaRPr dirty="0"/>
          </a:p>
        </p:txBody>
      </p:sp>
      <p:sp>
        <p:nvSpPr>
          <p:cNvPr id="161" name="Google Shape;161;p5"/>
          <p:cNvSpPr txBox="1"/>
          <p:nvPr/>
        </p:nvSpPr>
        <p:spPr>
          <a:xfrm>
            <a:off x="1600979" y="208285"/>
            <a:ext cx="6250934" cy="738633"/>
          </a:xfrm>
          <a:prstGeom prst="rect">
            <a:avLst/>
          </a:prstGeom>
          <a:solidFill>
            <a:srgbClr val="FBE4D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1" i="1" u="none" strike="noStrike" cap="none">
                <a:solidFill>
                  <a:srgbClr val="C00000"/>
                </a:solidFill>
                <a:latin typeface="Arial"/>
                <a:ea typeface="Arial"/>
                <a:cs typeface="Arial"/>
                <a:sym typeface="Arial"/>
              </a:rPr>
              <a:t>Nuestro pregrado de filosofía tiene las siguientes fortalezas</a:t>
            </a:r>
            <a:r>
              <a:rPr lang="es-CO" sz="1600" b="1" i="1" u="none" strike="noStrike" cap="none">
                <a:solidFill>
                  <a:srgbClr val="C00000"/>
                </a:solidFill>
                <a:latin typeface="Arial"/>
                <a:ea typeface="Arial"/>
                <a:cs typeface="Arial"/>
                <a:sym typeface="Arial"/>
              </a:rPr>
              <a:t>:</a:t>
            </a:r>
            <a:endParaRPr sz="1600" b="0" i="0" u="none" strike="noStrike" cap="none">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2178041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txBox="1"/>
          <p:nvPr/>
        </p:nvSpPr>
        <p:spPr>
          <a:xfrm>
            <a:off x="1" y="1449677"/>
            <a:ext cx="1064268"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Currículo </a:t>
            </a:r>
            <a:endParaRPr/>
          </a:p>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del </a:t>
            </a:r>
            <a:endParaRPr/>
          </a:p>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programa</a:t>
            </a:r>
            <a:endParaRPr sz="3000" b="0" i="0" u="none" strike="noStrike" cap="none">
              <a:solidFill>
                <a:srgbClr val="006666"/>
              </a:solidFill>
              <a:latin typeface="Calibri"/>
              <a:ea typeface="Calibri"/>
              <a:cs typeface="Calibri"/>
              <a:sym typeface="Calibri"/>
            </a:endParaRPr>
          </a:p>
        </p:txBody>
      </p:sp>
      <p:pic>
        <p:nvPicPr>
          <p:cNvPr id="167" name="Google Shape;167;p13"/>
          <p:cNvPicPr preferRelativeResize="0"/>
          <p:nvPr/>
        </p:nvPicPr>
        <p:blipFill rotWithShape="1">
          <a:blip r:embed="rId3">
            <a:alphaModFix/>
          </a:blip>
          <a:srcRect/>
          <a:stretch/>
        </p:blipFill>
        <p:spPr>
          <a:xfrm>
            <a:off x="225351" y="-17636"/>
            <a:ext cx="601300" cy="833229"/>
          </a:xfrm>
          <a:prstGeom prst="rect">
            <a:avLst/>
          </a:prstGeom>
          <a:noFill/>
          <a:ln>
            <a:noFill/>
          </a:ln>
        </p:spPr>
      </p:pic>
      <p:pic>
        <p:nvPicPr>
          <p:cNvPr id="168" name="Google Shape;168;p13"/>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69" name="Google Shape;169;p13"/>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sp>
        <p:nvSpPr>
          <p:cNvPr id="170" name="Google Shape;170;p13"/>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pic>
        <p:nvPicPr>
          <p:cNvPr id="171" name="Google Shape;171;p13"/>
          <p:cNvPicPr preferRelativeResize="0"/>
          <p:nvPr/>
        </p:nvPicPr>
        <p:blipFill rotWithShape="1">
          <a:blip r:embed="rId6">
            <a:alphaModFix/>
          </a:blip>
          <a:srcRect/>
          <a:stretch/>
        </p:blipFill>
        <p:spPr>
          <a:xfrm>
            <a:off x="1072079" y="0"/>
            <a:ext cx="7900076" cy="5143500"/>
          </a:xfrm>
          <a:prstGeom prst="rect">
            <a:avLst/>
          </a:prstGeom>
          <a:noFill/>
          <a:ln>
            <a:noFill/>
          </a:ln>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33" y="0"/>
            <a:ext cx="9144000" cy="5143500"/>
          </a:xfrm>
          <a:prstGeom prst="rect">
            <a:avLst/>
          </a:prstGeom>
        </p:spPr>
      </p:pic>
      <p:sp>
        <p:nvSpPr>
          <p:cNvPr id="2" name="CuadroTexto 1"/>
          <p:cNvSpPr txBox="1"/>
          <p:nvPr/>
        </p:nvSpPr>
        <p:spPr>
          <a:xfrm>
            <a:off x="3939499" y="317392"/>
            <a:ext cx="3947310" cy="3802455"/>
          </a:xfrm>
          <a:prstGeom prst="rect">
            <a:avLst/>
          </a:prstGeom>
          <a:solidFill>
            <a:srgbClr val="F59097"/>
          </a:solidFill>
        </p:spPr>
        <p:txBody>
          <a:bodyPr wrap="square" rtlCol="0">
            <a:spAutoFit/>
          </a:bodyPr>
          <a:lstStyle/>
          <a:p>
            <a:endParaRPr lang="es-CO" dirty="0"/>
          </a:p>
        </p:txBody>
      </p:sp>
      <p:sp>
        <p:nvSpPr>
          <p:cNvPr id="3" name="CuadroTexto 2"/>
          <p:cNvSpPr txBox="1"/>
          <p:nvPr/>
        </p:nvSpPr>
        <p:spPr>
          <a:xfrm>
            <a:off x="3848963" y="317392"/>
            <a:ext cx="4037846" cy="738664"/>
          </a:xfrm>
          <a:prstGeom prst="rect">
            <a:avLst/>
          </a:prstGeom>
          <a:noFill/>
        </p:spPr>
        <p:txBody>
          <a:bodyPr wrap="square" rtlCol="0">
            <a:spAutoFit/>
          </a:bodyPr>
          <a:lstStyle/>
          <a:p>
            <a:pPr algn="ctr"/>
            <a:r>
              <a:rPr lang="es-ES" dirty="0"/>
              <a:t> </a:t>
            </a:r>
            <a:r>
              <a:rPr lang="es-ES" b="1" dirty="0">
                <a:solidFill>
                  <a:schemeClr val="bg1"/>
                </a:solidFill>
              </a:rPr>
              <a:t>OPCIONES DIVERSIFICADAS QUE PUEDE TOMAR – CON OTROS PROGRAMAS CON CRÉDITOS ELECTIVOS </a:t>
            </a:r>
            <a:endParaRPr lang="es-CO" b="1" dirty="0">
              <a:solidFill>
                <a:schemeClr val="bg1"/>
              </a:solidFill>
            </a:endParaRPr>
          </a:p>
        </p:txBody>
      </p:sp>
      <p:sp>
        <p:nvSpPr>
          <p:cNvPr id="4" name="CuadroTexto 3"/>
          <p:cNvSpPr txBox="1"/>
          <p:nvPr/>
        </p:nvSpPr>
        <p:spPr>
          <a:xfrm>
            <a:off x="3449923" y="1566414"/>
            <a:ext cx="5450166" cy="3477875"/>
          </a:xfrm>
          <a:prstGeom prst="rect">
            <a:avLst/>
          </a:prstGeom>
          <a:solidFill>
            <a:srgbClr val="8E1538"/>
          </a:solidFill>
        </p:spPr>
        <p:txBody>
          <a:bodyPr wrap="square" rtlCol="0">
            <a:spAutoFit/>
          </a:bodyPr>
          <a:lstStyle/>
          <a:p>
            <a:pPr marL="285750" indent="-285750">
              <a:lnSpc>
                <a:spcPct val="150000"/>
              </a:lnSpc>
              <a:buFont typeface="Wingdings" panose="05000000000000000000" pitchFamily="2" charset="2"/>
              <a:buChar char="Ø"/>
            </a:pPr>
            <a:r>
              <a:rPr lang="es-ES" sz="1600" b="1" dirty="0">
                <a:solidFill>
                  <a:schemeClr val="bg1"/>
                </a:solidFill>
              </a:rPr>
              <a:t>Educación </a:t>
            </a:r>
          </a:p>
          <a:p>
            <a:pPr marL="285750" indent="-285750">
              <a:lnSpc>
                <a:spcPct val="150000"/>
              </a:lnSpc>
              <a:buFont typeface="Wingdings" panose="05000000000000000000" pitchFamily="2" charset="2"/>
              <a:buChar char="Ø"/>
            </a:pPr>
            <a:r>
              <a:rPr lang="es-CO" sz="1600" b="1" dirty="0">
                <a:solidFill>
                  <a:schemeClr val="bg1"/>
                </a:solidFill>
              </a:rPr>
              <a:t>En Educación Infantil</a:t>
            </a:r>
          </a:p>
          <a:p>
            <a:pPr marL="285750" indent="-285750">
              <a:lnSpc>
                <a:spcPct val="150000"/>
              </a:lnSpc>
              <a:buFont typeface="Wingdings" panose="05000000000000000000" pitchFamily="2" charset="2"/>
              <a:buChar char="Ø"/>
            </a:pPr>
            <a:r>
              <a:rPr lang="es-CO" sz="1600" b="1" dirty="0">
                <a:solidFill>
                  <a:schemeClr val="bg1"/>
                </a:solidFill>
              </a:rPr>
              <a:t>En Educación Bilingüe</a:t>
            </a:r>
          </a:p>
          <a:p>
            <a:pPr marL="285750" indent="-285750">
              <a:lnSpc>
                <a:spcPct val="150000"/>
              </a:lnSpc>
              <a:buFont typeface="Wingdings" panose="05000000000000000000" pitchFamily="2" charset="2"/>
              <a:buChar char="Ø"/>
            </a:pPr>
            <a:r>
              <a:rPr lang="es-ES" sz="1600" b="1" dirty="0">
                <a:solidFill>
                  <a:schemeClr val="bg1"/>
                </a:solidFill>
              </a:rPr>
              <a:t>Políticas públicas </a:t>
            </a:r>
          </a:p>
          <a:p>
            <a:pPr marL="285750" indent="-285750">
              <a:lnSpc>
                <a:spcPct val="150000"/>
              </a:lnSpc>
              <a:buFont typeface="Wingdings" panose="05000000000000000000" pitchFamily="2" charset="2"/>
              <a:buChar char="Ø"/>
            </a:pPr>
            <a:r>
              <a:rPr lang="es-ES" sz="1600" b="1" dirty="0">
                <a:solidFill>
                  <a:schemeClr val="bg1"/>
                </a:solidFill>
              </a:rPr>
              <a:t>Métodos cuantitativos</a:t>
            </a:r>
          </a:p>
          <a:p>
            <a:pPr marL="285750" indent="-285750">
              <a:lnSpc>
                <a:spcPct val="150000"/>
              </a:lnSpc>
              <a:buFont typeface="Wingdings" panose="05000000000000000000" pitchFamily="2" charset="2"/>
              <a:buChar char="Ø"/>
            </a:pPr>
            <a:r>
              <a:rPr lang="es-ES" sz="1600" b="1" dirty="0">
                <a:solidFill>
                  <a:schemeClr val="bg1"/>
                </a:solidFill>
              </a:rPr>
              <a:t>Data </a:t>
            </a:r>
            <a:r>
              <a:rPr lang="es-ES" sz="1600" b="1" dirty="0" err="1">
                <a:solidFill>
                  <a:schemeClr val="bg1"/>
                </a:solidFill>
              </a:rPr>
              <a:t>Analitics</a:t>
            </a:r>
            <a:endParaRPr lang="es-ES" sz="1600" b="1" dirty="0">
              <a:solidFill>
                <a:schemeClr val="bg1"/>
              </a:solidFill>
            </a:endParaRPr>
          </a:p>
          <a:p>
            <a:pPr marL="285750" indent="-285750">
              <a:lnSpc>
                <a:spcPct val="150000"/>
              </a:lnSpc>
              <a:buFont typeface="Wingdings" panose="05000000000000000000" pitchFamily="2" charset="2"/>
              <a:buChar char="Ø"/>
            </a:pPr>
            <a:r>
              <a:rPr lang="es-ES" sz="1600" b="1" dirty="0">
                <a:solidFill>
                  <a:schemeClr val="bg1"/>
                </a:solidFill>
              </a:rPr>
              <a:t>Derecho y </a:t>
            </a:r>
            <a:r>
              <a:rPr lang="es-ES" sz="1600" b="1" dirty="0" err="1">
                <a:solidFill>
                  <a:schemeClr val="bg1"/>
                </a:solidFill>
              </a:rPr>
              <a:t>adm</a:t>
            </a:r>
            <a:r>
              <a:rPr lang="es-ES" sz="1600" b="1" dirty="0">
                <a:solidFill>
                  <a:schemeClr val="bg1"/>
                </a:solidFill>
              </a:rPr>
              <a:t>. </a:t>
            </a:r>
            <a:r>
              <a:rPr lang="es-ES" sz="1600" b="1" dirty="0" err="1">
                <a:solidFill>
                  <a:schemeClr val="bg1"/>
                </a:solidFill>
              </a:rPr>
              <a:t>Púlbica</a:t>
            </a:r>
            <a:r>
              <a:rPr lang="es-ES" sz="1600" b="1" dirty="0">
                <a:solidFill>
                  <a:schemeClr val="bg1"/>
                </a:solidFill>
              </a:rPr>
              <a:t> </a:t>
            </a:r>
          </a:p>
          <a:p>
            <a:pPr marL="285750" indent="-285750">
              <a:lnSpc>
                <a:spcPct val="150000"/>
              </a:lnSpc>
              <a:buFont typeface="Wingdings" panose="05000000000000000000" pitchFamily="2" charset="2"/>
              <a:buChar char="Ø"/>
            </a:pPr>
            <a:r>
              <a:rPr lang="es-ES" sz="1600" b="1" dirty="0">
                <a:solidFill>
                  <a:schemeClr val="bg1"/>
                </a:solidFill>
              </a:rPr>
              <a:t>Interpretación LSC. </a:t>
            </a:r>
          </a:p>
          <a:p>
            <a:endParaRPr lang="es-ES" dirty="0"/>
          </a:p>
          <a:p>
            <a:endParaRPr lang="es-CO" dirty="0"/>
          </a:p>
        </p:txBody>
      </p:sp>
      <p:sp>
        <p:nvSpPr>
          <p:cNvPr id="5" name="CuadroTexto 4"/>
          <p:cNvSpPr txBox="1"/>
          <p:nvPr/>
        </p:nvSpPr>
        <p:spPr>
          <a:xfrm>
            <a:off x="6120143" y="1039549"/>
            <a:ext cx="3023857" cy="523220"/>
          </a:xfrm>
          <a:prstGeom prst="rect">
            <a:avLst/>
          </a:prstGeom>
          <a:solidFill>
            <a:srgbClr val="F59097"/>
          </a:solidFill>
        </p:spPr>
        <p:txBody>
          <a:bodyPr wrap="square" rtlCol="0">
            <a:spAutoFit/>
          </a:bodyPr>
          <a:lstStyle/>
          <a:p>
            <a:pPr algn="ctr"/>
            <a:r>
              <a:rPr lang="es-ES" b="1" dirty="0">
                <a:solidFill>
                  <a:srgbClr val="8E1538"/>
                </a:solidFill>
              </a:rPr>
              <a:t>OPTAR POR UN MINOR CON </a:t>
            </a:r>
          </a:p>
          <a:p>
            <a:pPr algn="ctr"/>
            <a:r>
              <a:rPr lang="es-ES" b="1" dirty="0">
                <a:solidFill>
                  <a:srgbClr val="8E1538"/>
                </a:solidFill>
              </a:rPr>
              <a:t>OTROS PROGRAMAS EN. </a:t>
            </a:r>
          </a:p>
        </p:txBody>
      </p:sp>
      <p:sp>
        <p:nvSpPr>
          <p:cNvPr id="6" name="CuadroTexto 5"/>
          <p:cNvSpPr txBox="1"/>
          <p:nvPr/>
        </p:nvSpPr>
        <p:spPr>
          <a:xfrm>
            <a:off x="5861358" y="1118339"/>
            <a:ext cx="3105339" cy="353085"/>
          </a:xfrm>
          <a:prstGeom prst="rect">
            <a:avLst/>
          </a:prstGeom>
          <a:noFill/>
        </p:spPr>
        <p:txBody>
          <a:bodyPr wrap="square" rtlCol="0">
            <a:spAutoFit/>
          </a:bodyPr>
          <a:lstStyle/>
          <a:p>
            <a:endParaRPr lang="es-C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txBox="1"/>
          <p:nvPr/>
        </p:nvSpPr>
        <p:spPr>
          <a:xfrm>
            <a:off x="1" y="1449677"/>
            <a:ext cx="1064268"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Currículo </a:t>
            </a:r>
            <a:endParaRPr/>
          </a:p>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del </a:t>
            </a:r>
            <a:endParaRPr/>
          </a:p>
          <a:p>
            <a:pPr marL="0" marR="0" lvl="0" indent="0" algn="l" rtl="0">
              <a:lnSpc>
                <a:spcPct val="100000"/>
              </a:lnSpc>
              <a:spcBef>
                <a:spcPts val="0"/>
              </a:spcBef>
              <a:spcAft>
                <a:spcPts val="0"/>
              </a:spcAft>
              <a:buClr>
                <a:srgbClr val="000000"/>
              </a:buClr>
              <a:buSzPts val="1800"/>
              <a:buFont typeface="Arial"/>
              <a:buNone/>
            </a:pPr>
            <a:r>
              <a:rPr lang="es-CO" sz="1800" b="0" i="0" u="none" strike="noStrike" cap="none">
                <a:solidFill>
                  <a:srgbClr val="006666"/>
                </a:solidFill>
                <a:latin typeface="Calibri"/>
                <a:ea typeface="Calibri"/>
                <a:cs typeface="Calibri"/>
                <a:sym typeface="Calibri"/>
              </a:rPr>
              <a:t>programa</a:t>
            </a:r>
            <a:endParaRPr sz="3000" b="0" i="0" u="none" strike="noStrike" cap="none">
              <a:solidFill>
                <a:srgbClr val="006666"/>
              </a:solidFill>
              <a:latin typeface="Calibri"/>
              <a:ea typeface="Calibri"/>
              <a:cs typeface="Calibri"/>
              <a:sym typeface="Calibri"/>
            </a:endParaRPr>
          </a:p>
        </p:txBody>
      </p:sp>
      <p:pic>
        <p:nvPicPr>
          <p:cNvPr id="167" name="Google Shape;167;p13"/>
          <p:cNvPicPr preferRelativeResize="0"/>
          <p:nvPr/>
        </p:nvPicPr>
        <p:blipFill rotWithShape="1">
          <a:blip r:embed="rId3">
            <a:alphaModFix/>
          </a:blip>
          <a:srcRect/>
          <a:stretch/>
        </p:blipFill>
        <p:spPr>
          <a:xfrm>
            <a:off x="225351" y="-17636"/>
            <a:ext cx="601300" cy="833229"/>
          </a:xfrm>
          <a:prstGeom prst="rect">
            <a:avLst/>
          </a:prstGeom>
          <a:noFill/>
          <a:ln>
            <a:noFill/>
          </a:ln>
        </p:spPr>
      </p:pic>
      <p:pic>
        <p:nvPicPr>
          <p:cNvPr id="168" name="Google Shape;168;p13"/>
          <p:cNvPicPr preferRelativeResize="0"/>
          <p:nvPr/>
        </p:nvPicPr>
        <p:blipFill rotWithShape="1">
          <a:blip r:embed="rId4">
            <a:alphaModFix/>
          </a:blip>
          <a:srcRect/>
          <a:stretch/>
        </p:blipFill>
        <p:spPr>
          <a:xfrm>
            <a:off x="159777" y="4467800"/>
            <a:ext cx="422725" cy="209100"/>
          </a:xfrm>
          <a:prstGeom prst="rect">
            <a:avLst/>
          </a:prstGeom>
          <a:noFill/>
          <a:ln>
            <a:noFill/>
          </a:ln>
        </p:spPr>
      </p:pic>
      <p:pic>
        <p:nvPicPr>
          <p:cNvPr id="169" name="Google Shape;169;p13"/>
          <p:cNvPicPr preferRelativeResize="0"/>
          <p:nvPr/>
        </p:nvPicPr>
        <p:blipFill rotWithShape="1">
          <a:blip r:embed="rId5">
            <a:alphaModFix/>
          </a:blip>
          <a:srcRect/>
          <a:stretch/>
        </p:blipFill>
        <p:spPr>
          <a:xfrm rot="462816">
            <a:off x="268447" y="3911053"/>
            <a:ext cx="771285" cy="417588"/>
          </a:xfrm>
          <a:prstGeom prst="rect">
            <a:avLst/>
          </a:prstGeom>
          <a:noFill/>
          <a:ln>
            <a:noFill/>
          </a:ln>
        </p:spPr>
      </p:pic>
      <p:sp>
        <p:nvSpPr>
          <p:cNvPr id="170" name="Google Shape;170;p13"/>
          <p:cNvSpPr/>
          <p:nvPr/>
        </p:nvSpPr>
        <p:spPr>
          <a:xfrm>
            <a:off x="151967" y="4646375"/>
            <a:ext cx="18246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563"/>
              <a:buFont typeface="Arial"/>
              <a:buNone/>
            </a:pPr>
            <a:r>
              <a:rPr lang="es-CO" sz="563" b="0" i="0" u="none" strike="noStrike" cap="none">
                <a:solidFill>
                  <a:srgbClr val="006666"/>
                </a:solidFill>
                <a:latin typeface="Arial"/>
                <a:ea typeface="Arial"/>
                <a:cs typeface="Arial"/>
                <a:sym typeface="Arial"/>
              </a:rPr>
              <a:t>Por una cultura de vida, su calidad y su sentido</a:t>
            </a:r>
            <a:endParaRPr sz="563" b="0" i="0" u="none" strike="noStrike" cap="none">
              <a:solidFill>
                <a:srgbClr val="006666"/>
              </a:solidFill>
              <a:latin typeface="Calibri"/>
              <a:ea typeface="Calibri"/>
              <a:cs typeface="Calibri"/>
              <a:sym typeface="Calibri"/>
            </a:endParaRPr>
          </a:p>
        </p:txBody>
      </p:sp>
      <p:pic>
        <p:nvPicPr>
          <p:cNvPr id="171" name="Google Shape;171;p13"/>
          <p:cNvPicPr preferRelativeResize="0"/>
          <p:nvPr/>
        </p:nvPicPr>
        <p:blipFill rotWithShape="1">
          <a:blip r:embed="rId6">
            <a:alphaModFix/>
          </a:blip>
          <a:srcRect/>
          <a:stretch/>
        </p:blipFill>
        <p:spPr>
          <a:xfrm>
            <a:off x="1072079" y="0"/>
            <a:ext cx="7900076" cy="5143500"/>
          </a:xfrm>
          <a:prstGeom prst="rect">
            <a:avLst/>
          </a:prstGeom>
          <a:noFill/>
          <a:ln>
            <a:noFill/>
          </a:ln>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uadroTexto 1"/>
          <p:cNvSpPr txBox="1"/>
          <p:nvPr/>
        </p:nvSpPr>
        <p:spPr>
          <a:xfrm>
            <a:off x="3939499" y="317392"/>
            <a:ext cx="3947310" cy="3802455"/>
          </a:xfrm>
          <a:prstGeom prst="rect">
            <a:avLst/>
          </a:prstGeom>
          <a:solidFill>
            <a:srgbClr val="F59097"/>
          </a:solidFill>
        </p:spPr>
        <p:txBody>
          <a:bodyPr wrap="square" rtlCol="0">
            <a:spAutoFit/>
          </a:bodyPr>
          <a:lstStyle/>
          <a:p>
            <a:endParaRPr lang="es-CO" dirty="0"/>
          </a:p>
        </p:txBody>
      </p:sp>
      <p:sp>
        <p:nvSpPr>
          <p:cNvPr id="3" name="CuadroTexto 2"/>
          <p:cNvSpPr txBox="1"/>
          <p:nvPr/>
        </p:nvSpPr>
        <p:spPr>
          <a:xfrm>
            <a:off x="3848963" y="317392"/>
            <a:ext cx="4037846" cy="738664"/>
          </a:xfrm>
          <a:prstGeom prst="rect">
            <a:avLst/>
          </a:prstGeom>
          <a:noFill/>
        </p:spPr>
        <p:txBody>
          <a:bodyPr wrap="square" rtlCol="0">
            <a:spAutoFit/>
          </a:bodyPr>
          <a:lstStyle/>
          <a:p>
            <a:pPr lvl="0" algn="just"/>
            <a:r>
              <a:rPr lang="es-ES" dirty="0"/>
              <a:t> </a:t>
            </a:r>
            <a:r>
              <a:rPr lang="es-ES" b="1" dirty="0">
                <a:solidFill>
                  <a:schemeClr val="bg1"/>
                </a:solidFill>
              </a:rPr>
              <a:t>Posibilidad de iniciar una profundización con los programas de postgrados interdisciplinarios de la Universidad</a:t>
            </a:r>
          </a:p>
        </p:txBody>
      </p:sp>
      <p:sp>
        <p:nvSpPr>
          <p:cNvPr id="5" name="CuadroTexto 4"/>
          <p:cNvSpPr txBox="1"/>
          <p:nvPr/>
        </p:nvSpPr>
        <p:spPr>
          <a:xfrm>
            <a:off x="3313568" y="4137483"/>
            <a:ext cx="3023857" cy="954107"/>
          </a:xfrm>
          <a:prstGeom prst="rect">
            <a:avLst/>
          </a:prstGeom>
          <a:solidFill>
            <a:srgbClr val="F59097"/>
          </a:solidFill>
        </p:spPr>
        <p:txBody>
          <a:bodyPr wrap="square" rtlCol="0">
            <a:spAutoFit/>
          </a:bodyPr>
          <a:lstStyle/>
          <a:p>
            <a:pPr algn="ctr"/>
            <a:r>
              <a:rPr lang="es-ES" b="1" dirty="0">
                <a:solidFill>
                  <a:schemeClr val="bg1"/>
                </a:solidFill>
              </a:rPr>
              <a:t>Y TENER UNA INMERSIÓN </a:t>
            </a:r>
          </a:p>
          <a:p>
            <a:pPr algn="ctr"/>
            <a:r>
              <a:rPr lang="es-ES" b="1" dirty="0">
                <a:solidFill>
                  <a:schemeClr val="bg1"/>
                </a:solidFill>
              </a:rPr>
              <a:t>CON POSTGRADOS DE LA UNIVERIDAD  </a:t>
            </a:r>
          </a:p>
          <a:p>
            <a:endParaRPr lang="es-CO" dirty="0"/>
          </a:p>
        </p:txBody>
      </p:sp>
      <p:sp>
        <p:nvSpPr>
          <p:cNvPr id="13" name="Google Shape;138;p4"/>
          <p:cNvSpPr txBox="1"/>
          <p:nvPr/>
        </p:nvSpPr>
        <p:spPr>
          <a:xfrm>
            <a:off x="3848963" y="1449677"/>
            <a:ext cx="3955120" cy="1708120"/>
          </a:xfrm>
          <a:prstGeom prst="rect">
            <a:avLst/>
          </a:prstGeom>
          <a:solidFill>
            <a:srgbClr val="8E1538"/>
          </a:solidFill>
          <a:ln>
            <a:noFill/>
          </a:ln>
        </p:spPr>
        <p:txBody>
          <a:bodyPr spcFirstLastPara="1" wrap="square" lIns="91425" tIns="45700" rIns="91425" bIns="45700" anchor="t" anchorCtr="0">
            <a:spAutoFit/>
          </a:bodyPr>
          <a:lstStyle/>
          <a:p>
            <a:pPr marL="285750" marR="0" lvl="8" indent="-285750" algn="just" rtl="0">
              <a:lnSpc>
                <a:spcPct val="150000"/>
              </a:lnSpc>
              <a:spcBef>
                <a:spcPts val="0"/>
              </a:spcBef>
              <a:spcAft>
                <a:spcPts val="0"/>
              </a:spcAft>
              <a:buClr>
                <a:srgbClr val="000000"/>
              </a:buClr>
              <a:buSzPts val="1400"/>
              <a:buFont typeface="Wingdings" panose="05000000000000000000" pitchFamily="2" charset="2"/>
              <a:buChar char="v"/>
            </a:pPr>
            <a:r>
              <a:rPr lang="es-CO" sz="1400" b="0" i="0" u="none" strike="noStrike" cap="none" dirty="0">
                <a:solidFill>
                  <a:srgbClr val="000000"/>
                </a:solidFill>
                <a:latin typeface="Arial"/>
                <a:ea typeface="Arial"/>
                <a:cs typeface="Arial"/>
                <a:sym typeface="Arial"/>
              </a:rPr>
              <a:t>    </a:t>
            </a:r>
            <a:r>
              <a:rPr lang="es-CO" b="1" i="0" u="none" strike="noStrike" cap="none" dirty="0">
                <a:solidFill>
                  <a:schemeClr val="bg1"/>
                </a:solidFill>
                <a:sym typeface="Arial"/>
              </a:rPr>
              <a:t>Maestría en Estudios Sociales </a:t>
            </a:r>
            <a:r>
              <a:rPr lang="es-CO" b="1" dirty="0">
                <a:solidFill>
                  <a:schemeClr val="bg1"/>
                </a:solidFill>
              </a:rPr>
              <a:t> y</a:t>
            </a:r>
          </a:p>
          <a:p>
            <a:pPr marR="0" lvl="8" algn="just" rtl="0">
              <a:lnSpc>
                <a:spcPct val="150000"/>
              </a:lnSpc>
              <a:spcBef>
                <a:spcPts val="0"/>
              </a:spcBef>
              <a:spcAft>
                <a:spcPts val="0"/>
              </a:spcAft>
              <a:buClr>
                <a:srgbClr val="000000"/>
              </a:buClr>
              <a:buSzPts val="1400"/>
            </a:pPr>
            <a:r>
              <a:rPr lang="es-CO" b="1" i="0" u="none" strike="noStrike" cap="none" dirty="0">
                <a:solidFill>
                  <a:schemeClr val="bg1"/>
                </a:solidFill>
                <a:sym typeface="Arial"/>
              </a:rPr>
              <a:t>          Culturales </a:t>
            </a:r>
            <a:endParaRPr dirty="0">
              <a:solidFill>
                <a:schemeClr val="bg1"/>
              </a:solidFill>
            </a:endParaRPr>
          </a:p>
          <a:p>
            <a:pPr marL="285750" marR="0" lvl="8" indent="-285750" algn="just" rtl="0">
              <a:lnSpc>
                <a:spcPct val="150000"/>
              </a:lnSpc>
              <a:spcBef>
                <a:spcPts val="0"/>
              </a:spcBef>
              <a:spcAft>
                <a:spcPts val="0"/>
              </a:spcAft>
              <a:buClr>
                <a:srgbClr val="000000"/>
              </a:buClr>
              <a:buSzPts val="1800"/>
              <a:buFont typeface="Wingdings" panose="05000000000000000000" pitchFamily="2" charset="2"/>
              <a:buChar char="v"/>
            </a:pPr>
            <a:r>
              <a:rPr lang="es-CO" b="1" i="0" u="none" strike="noStrike" cap="none" dirty="0">
                <a:solidFill>
                  <a:schemeClr val="bg1"/>
                </a:solidFill>
                <a:sym typeface="Arial"/>
              </a:rPr>
              <a:t>    Maestría en Filosofía de la Ciencia </a:t>
            </a:r>
            <a:endParaRPr dirty="0">
              <a:solidFill>
                <a:schemeClr val="bg1"/>
              </a:solidFill>
            </a:endParaRPr>
          </a:p>
          <a:p>
            <a:pPr marL="285750" marR="0" lvl="8" indent="-285750" algn="just" rtl="0">
              <a:lnSpc>
                <a:spcPct val="150000"/>
              </a:lnSpc>
              <a:spcBef>
                <a:spcPts val="0"/>
              </a:spcBef>
              <a:spcAft>
                <a:spcPts val="0"/>
              </a:spcAft>
              <a:buClr>
                <a:srgbClr val="000000"/>
              </a:buClr>
              <a:buSzPts val="1800"/>
              <a:buFont typeface="Wingdings" panose="05000000000000000000" pitchFamily="2" charset="2"/>
              <a:buChar char="v"/>
            </a:pPr>
            <a:r>
              <a:rPr lang="es-CO" b="1" i="0" u="none" strike="noStrike" cap="none" dirty="0">
                <a:solidFill>
                  <a:schemeClr val="bg1"/>
                </a:solidFill>
                <a:sym typeface="Arial"/>
              </a:rPr>
              <a:t>    Educación </a:t>
            </a:r>
            <a:endParaRPr dirty="0">
              <a:solidFill>
                <a:schemeClr val="bg1"/>
              </a:solidFill>
            </a:endParaRPr>
          </a:p>
          <a:p>
            <a:pPr marL="285750" marR="0" lvl="8" indent="-285750" algn="just" rtl="0">
              <a:lnSpc>
                <a:spcPct val="150000"/>
              </a:lnSpc>
              <a:spcBef>
                <a:spcPts val="0"/>
              </a:spcBef>
              <a:spcAft>
                <a:spcPts val="0"/>
              </a:spcAft>
              <a:buClr>
                <a:srgbClr val="000000"/>
              </a:buClr>
              <a:buSzPts val="1800"/>
              <a:buFont typeface="Wingdings" panose="05000000000000000000" pitchFamily="2" charset="2"/>
              <a:buChar char="v"/>
            </a:pPr>
            <a:r>
              <a:rPr lang="es-CO" b="1" i="0" u="none" strike="noStrike" cap="none" dirty="0">
                <a:solidFill>
                  <a:schemeClr val="bg1"/>
                </a:solidFill>
                <a:sym typeface="Arial"/>
              </a:rPr>
              <a:t>    Bioética  </a:t>
            </a:r>
            <a:endParaRPr b="1" i="0" u="none" strike="noStrike" cap="none" dirty="0">
              <a:solidFill>
                <a:schemeClr val="bg1"/>
              </a:solidFill>
              <a:sym typeface="Arial"/>
            </a:endParaRPr>
          </a:p>
        </p:txBody>
      </p:sp>
    </p:spTree>
    <p:extLst>
      <p:ext uri="{BB962C8B-B14F-4D97-AF65-F5344CB8AC3E}">
        <p14:creationId xmlns:p14="http://schemas.microsoft.com/office/powerpoint/2010/main" val="738943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
        <p:cNvGrpSpPr/>
        <p:nvPr/>
      </p:nvGrpSpPr>
      <p:grpSpPr>
        <a:xfrm>
          <a:off x="0" y="0"/>
          <a:ext cx="0" cy="0"/>
          <a:chOff x="0" y="0"/>
          <a:chExt cx="0" cy="0"/>
        </a:xfrm>
      </p:grpSpPr>
      <p:pic>
        <p:nvPicPr>
          <p:cNvPr id="7" name="Google Shape;133;p4">
            <a:extLst>
              <a:ext uri="{FF2B5EF4-FFF2-40B4-BE49-F238E27FC236}">
                <a16:creationId xmlns:a16="http://schemas.microsoft.com/office/drawing/2014/main" id="{F24AF61F-8654-813C-39FD-28287D054A57}"/>
              </a:ext>
            </a:extLst>
          </p:cNvPr>
          <p:cNvPicPr preferRelativeResize="0"/>
          <p:nvPr/>
        </p:nvPicPr>
        <p:blipFill rotWithShape="1">
          <a:blip r:embed="rId2">
            <a:alphaModFix/>
          </a:blip>
          <a:srcRect/>
          <a:stretch/>
        </p:blipFill>
        <p:spPr>
          <a:xfrm>
            <a:off x="225351" y="-17636"/>
            <a:ext cx="601300" cy="833229"/>
          </a:xfrm>
          <a:prstGeom prst="rect">
            <a:avLst/>
          </a:prstGeom>
          <a:noFill/>
          <a:ln>
            <a:noFill/>
          </a:ln>
        </p:spPr>
      </p:pic>
      <p:sp>
        <p:nvSpPr>
          <p:cNvPr id="2" name="Google Shape;135;p4">
            <a:extLst>
              <a:ext uri="{FF2B5EF4-FFF2-40B4-BE49-F238E27FC236}">
                <a16:creationId xmlns:a16="http://schemas.microsoft.com/office/drawing/2014/main" id="{D30A1C8D-9C1A-8F9B-960B-B24965EBB01D}"/>
              </a:ext>
            </a:extLst>
          </p:cNvPr>
          <p:cNvSpPr txBox="1"/>
          <p:nvPr/>
        </p:nvSpPr>
        <p:spPr>
          <a:xfrm>
            <a:off x="1024473" y="74369"/>
            <a:ext cx="4441798" cy="2893069"/>
          </a:xfrm>
          <a:prstGeom prst="rect">
            <a:avLst/>
          </a:prstGeom>
          <a:solidFill>
            <a:srgbClr val="F59097"/>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1" u="none" strike="noStrike" cap="none" dirty="0">
                <a:solidFill>
                  <a:schemeClr val="bg1"/>
                </a:solidFill>
                <a:latin typeface="Arial"/>
                <a:ea typeface="Arial"/>
                <a:cs typeface="Arial"/>
                <a:sym typeface="Arial"/>
              </a:rPr>
              <a:t>EL PROGRAMA CUENTA CON: </a:t>
            </a:r>
          </a:p>
          <a:p>
            <a:pPr marL="0" marR="0" lvl="0" indent="0" algn="l" rtl="0">
              <a:lnSpc>
                <a:spcPct val="100000"/>
              </a:lnSpc>
              <a:spcBef>
                <a:spcPts val="0"/>
              </a:spcBef>
              <a:spcAft>
                <a:spcPts val="0"/>
              </a:spcAft>
              <a:buClr>
                <a:srgbClr val="000000"/>
              </a:buClr>
              <a:buSzPts val="1600"/>
              <a:buFont typeface="Arial"/>
              <a:buNone/>
            </a:pPr>
            <a:endParaRPr lang="es-CO" sz="1600" b="1" i="1" dirty="0">
              <a:solidFill>
                <a:srgbClr val="8E1538"/>
              </a:solidFill>
            </a:endParaRP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CO" sz="1600" b="1" u="none" strike="noStrike" cap="none" dirty="0">
                <a:solidFill>
                  <a:schemeClr val="bg1"/>
                </a:solidFill>
                <a:sym typeface="Arial"/>
              </a:rPr>
              <a:t>GRUPOS DE INVESTIGACIÓN </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dirty="0">
                <a:solidFill>
                  <a:schemeClr val="bg1"/>
                </a:solidFill>
                <a:ea typeface="Calibri"/>
              </a:rPr>
              <a:t>SEMINARIO ABIERTOS </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u="none" strike="noStrike" cap="none" dirty="0">
                <a:solidFill>
                  <a:schemeClr val="bg1"/>
                </a:solidFill>
                <a:latin typeface="Calibri"/>
                <a:ea typeface="Calibri"/>
                <a:cs typeface="Calibri"/>
                <a:sym typeface="Calibri"/>
              </a:rPr>
              <a:t>PUBLICACIONES </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dirty="0">
                <a:solidFill>
                  <a:schemeClr val="bg1"/>
                </a:solidFill>
                <a:latin typeface="Calibri"/>
                <a:ea typeface="Calibri"/>
                <a:cs typeface="Calibri"/>
                <a:sym typeface="Calibri"/>
              </a:rPr>
              <a:t>ESPACIOS DE DISCUSIÓN.</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dirty="0">
                <a:solidFill>
                  <a:schemeClr val="bg1"/>
                </a:solidFill>
                <a:latin typeface="Calibri"/>
                <a:ea typeface="Calibri"/>
                <a:cs typeface="Calibri"/>
                <a:sym typeface="Calibri"/>
              </a:rPr>
              <a:t>CÁTEDRA PARA LA PAZ Y LA FORMACIÓN C. </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dirty="0">
                <a:solidFill>
                  <a:schemeClr val="bg1"/>
                </a:solidFill>
                <a:latin typeface="Calibri"/>
                <a:ea typeface="Calibri"/>
                <a:cs typeface="Calibri"/>
                <a:sym typeface="Calibri"/>
              </a:rPr>
              <a:t>LABORATORIO DE PENSAMIENTO Y LENGUAJE</a:t>
            </a:r>
          </a:p>
          <a:p>
            <a:pPr marL="285750" marR="0" lvl="0" indent="-285750" algn="l" rtl="0">
              <a:lnSpc>
                <a:spcPct val="100000"/>
              </a:lnSpc>
              <a:spcBef>
                <a:spcPts val="0"/>
              </a:spcBef>
              <a:spcAft>
                <a:spcPts val="0"/>
              </a:spcAft>
              <a:buClr>
                <a:srgbClr val="000000"/>
              </a:buClr>
              <a:buSzPts val="1600"/>
              <a:buFont typeface="Wingdings" panose="05000000000000000000" pitchFamily="2" charset="2"/>
              <a:buChar char="Ø"/>
            </a:pPr>
            <a:r>
              <a:rPr lang="es-ES" sz="1600" b="1" dirty="0">
                <a:solidFill>
                  <a:schemeClr val="bg1"/>
                </a:solidFill>
                <a:latin typeface="Calibri"/>
                <a:ea typeface="Calibri"/>
                <a:cs typeface="Calibri"/>
                <a:sym typeface="Calibri"/>
              </a:rPr>
              <a:t>MOVILIDAD CON UNIVERISIDADES CON CONVENIO. </a:t>
            </a:r>
          </a:p>
          <a:p>
            <a:pPr marR="0" lvl="0" algn="l" rtl="0">
              <a:lnSpc>
                <a:spcPct val="100000"/>
              </a:lnSpc>
              <a:spcBef>
                <a:spcPts val="0"/>
              </a:spcBef>
              <a:spcAft>
                <a:spcPts val="0"/>
              </a:spcAft>
              <a:buClr>
                <a:srgbClr val="000000"/>
              </a:buClr>
              <a:buSzPts val="1600"/>
            </a:pPr>
            <a:endParaRPr sz="1600" b="0" i="0" u="none" strike="noStrike" cap="none" dirty="0">
              <a:solidFill>
                <a:schemeClr val="accent6"/>
              </a:solidFill>
              <a:latin typeface="Calibri"/>
              <a:ea typeface="Calibri"/>
              <a:cs typeface="Calibri"/>
              <a:sym typeface="Calibri"/>
            </a:endParaRPr>
          </a:p>
        </p:txBody>
      </p:sp>
      <p:pic>
        <p:nvPicPr>
          <p:cNvPr id="4" name="Imagen 3">
            <a:extLst>
              <a:ext uri="{FF2B5EF4-FFF2-40B4-BE49-F238E27FC236}">
                <a16:creationId xmlns:a16="http://schemas.microsoft.com/office/drawing/2014/main" id="{2806EE49-E81C-21CB-51E2-92939CCEB283}"/>
              </a:ext>
            </a:extLst>
          </p:cNvPr>
          <p:cNvPicPr>
            <a:picLocks noChangeAspect="1"/>
          </p:cNvPicPr>
          <p:nvPr/>
        </p:nvPicPr>
        <p:blipFill>
          <a:blip r:embed="rId3"/>
          <a:stretch>
            <a:fillRect/>
          </a:stretch>
        </p:blipFill>
        <p:spPr>
          <a:xfrm>
            <a:off x="5540722" y="26568"/>
            <a:ext cx="1575302" cy="2291873"/>
          </a:xfrm>
          <a:prstGeom prst="rect">
            <a:avLst/>
          </a:prstGeom>
        </p:spPr>
      </p:pic>
      <p:pic>
        <p:nvPicPr>
          <p:cNvPr id="5" name="Imagen 4">
            <a:extLst>
              <a:ext uri="{FF2B5EF4-FFF2-40B4-BE49-F238E27FC236}">
                <a16:creationId xmlns:a16="http://schemas.microsoft.com/office/drawing/2014/main" id="{9A72DFCC-5996-E7D5-944D-9C2C02973302}"/>
              </a:ext>
            </a:extLst>
          </p:cNvPr>
          <p:cNvPicPr>
            <a:picLocks noChangeAspect="1"/>
          </p:cNvPicPr>
          <p:nvPr/>
        </p:nvPicPr>
        <p:blipFill>
          <a:blip r:embed="rId4"/>
          <a:stretch>
            <a:fillRect/>
          </a:stretch>
        </p:blipFill>
        <p:spPr>
          <a:xfrm>
            <a:off x="7186997" y="74369"/>
            <a:ext cx="1957003" cy="2224253"/>
          </a:xfrm>
          <a:prstGeom prst="rect">
            <a:avLst/>
          </a:prstGeom>
        </p:spPr>
      </p:pic>
      <p:pic>
        <p:nvPicPr>
          <p:cNvPr id="6" name="Imagen 5">
            <a:extLst>
              <a:ext uri="{FF2B5EF4-FFF2-40B4-BE49-F238E27FC236}">
                <a16:creationId xmlns:a16="http://schemas.microsoft.com/office/drawing/2014/main" id="{94D1FE30-673C-5E33-0ECE-C66FD9E7CB3F}"/>
              </a:ext>
            </a:extLst>
          </p:cNvPr>
          <p:cNvPicPr>
            <a:picLocks noChangeAspect="1"/>
          </p:cNvPicPr>
          <p:nvPr/>
        </p:nvPicPr>
        <p:blipFill>
          <a:blip r:embed="rId5"/>
          <a:stretch>
            <a:fillRect/>
          </a:stretch>
        </p:blipFill>
        <p:spPr>
          <a:xfrm>
            <a:off x="225351" y="3264082"/>
            <a:ext cx="1316091" cy="1879418"/>
          </a:xfrm>
          <a:prstGeom prst="rect">
            <a:avLst/>
          </a:prstGeom>
        </p:spPr>
      </p:pic>
      <p:pic>
        <p:nvPicPr>
          <p:cNvPr id="8" name="Imagen 7">
            <a:extLst>
              <a:ext uri="{FF2B5EF4-FFF2-40B4-BE49-F238E27FC236}">
                <a16:creationId xmlns:a16="http://schemas.microsoft.com/office/drawing/2014/main" id="{0B17420E-0142-1468-8023-A95D0348F132}"/>
              </a:ext>
            </a:extLst>
          </p:cNvPr>
          <p:cNvPicPr>
            <a:picLocks noChangeAspect="1"/>
          </p:cNvPicPr>
          <p:nvPr/>
        </p:nvPicPr>
        <p:blipFill>
          <a:blip r:embed="rId6"/>
          <a:stretch>
            <a:fillRect/>
          </a:stretch>
        </p:blipFill>
        <p:spPr>
          <a:xfrm>
            <a:off x="1781547" y="3264082"/>
            <a:ext cx="1075364" cy="1858552"/>
          </a:xfrm>
          <a:prstGeom prst="rect">
            <a:avLst/>
          </a:prstGeom>
        </p:spPr>
      </p:pic>
      <p:pic>
        <p:nvPicPr>
          <p:cNvPr id="9" name="Imagen 8">
            <a:extLst>
              <a:ext uri="{FF2B5EF4-FFF2-40B4-BE49-F238E27FC236}">
                <a16:creationId xmlns:a16="http://schemas.microsoft.com/office/drawing/2014/main" id="{34892BE8-4A80-477F-11FB-75B833016148}"/>
              </a:ext>
            </a:extLst>
          </p:cNvPr>
          <p:cNvPicPr>
            <a:picLocks noChangeAspect="1"/>
          </p:cNvPicPr>
          <p:nvPr/>
        </p:nvPicPr>
        <p:blipFill>
          <a:blip r:embed="rId7"/>
          <a:stretch>
            <a:fillRect/>
          </a:stretch>
        </p:blipFill>
        <p:spPr>
          <a:xfrm>
            <a:off x="3017174" y="3264082"/>
            <a:ext cx="1124677" cy="1858551"/>
          </a:xfrm>
          <a:prstGeom prst="rect">
            <a:avLst/>
          </a:prstGeom>
        </p:spPr>
      </p:pic>
      <p:pic>
        <p:nvPicPr>
          <p:cNvPr id="10" name="Imagen 9">
            <a:extLst>
              <a:ext uri="{FF2B5EF4-FFF2-40B4-BE49-F238E27FC236}">
                <a16:creationId xmlns:a16="http://schemas.microsoft.com/office/drawing/2014/main" id="{08F77876-904F-C9FA-BF7F-670A74AF208E}"/>
              </a:ext>
            </a:extLst>
          </p:cNvPr>
          <p:cNvPicPr>
            <a:picLocks noChangeAspect="1"/>
          </p:cNvPicPr>
          <p:nvPr/>
        </p:nvPicPr>
        <p:blipFill>
          <a:blip r:embed="rId8"/>
          <a:stretch>
            <a:fillRect/>
          </a:stretch>
        </p:blipFill>
        <p:spPr>
          <a:xfrm>
            <a:off x="4273236" y="3264082"/>
            <a:ext cx="1267486" cy="1879418"/>
          </a:xfrm>
          <a:prstGeom prst="rect">
            <a:avLst/>
          </a:prstGeom>
        </p:spPr>
      </p:pic>
      <p:pic>
        <p:nvPicPr>
          <p:cNvPr id="11" name="Imagen 10">
            <a:extLst>
              <a:ext uri="{FF2B5EF4-FFF2-40B4-BE49-F238E27FC236}">
                <a16:creationId xmlns:a16="http://schemas.microsoft.com/office/drawing/2014/main" id="{0A2F88E8-3C0D-130E-93DB-2C1E6E1ADD5F}"/>
              </a:ext>
            </a:extLst>
          </p:cNvPr>
          <p:cNvPicPr>
            <a:picLocks noChangeAspect="1"/>
          </p:cNvPicPr>
          <p:nvPr/>
        </p:nvPicPr>
        <p:blipFill>
          <a:blip r:embed="rId9"/>
          <a:stretch>
            <a:fillRect/>
          </a:stretch>
        </p:blipFill>
        <p:spPr>
          <a:xfrm>
            <a:off x="5796707" y="3196335"/>
            <a:ext cx="1294896" cy="1994041"/>
          </a:xfrm>
          <a:prstGeom prst="rect">
            <a:avLst/>
          </a:prstGeom>
        </p:spPr>
      </p:pic>
      <p:pic>
        <p:nvPicPr>
          <p:cNvPr id="12" name="Imagen 11">
            <a:extLst>
              <a:ext uri="{FF2B5EF4-FFF2-40B4-BE49-F238E27FC236}">
                <a16:creationId xmlns:a16="http://schemas.microsoft.com/office/drawing/2014/main" id="{9E456DC0-7FFD-999E-F7A9-FA6664915F2E}"/>
              </a:ext>
            </a:extLst>
          </p:cNvPr>
          <p:cNvPicPr>
            <a:picLocks noChangeAspect="1"/>
          </p:cNvPicPr>
          <p:nvPr/>
        </p:nvPicPr>
        <p:blipFill>
          <a:blip r:embed="rId10"/>
          <a:stretch>
            <a:fillRect/>
          </a:stretch>
        </p:blipFill>
        <p:spPr>
          <a:xfrm>
            <a:off x="7347588" y="3196335"/>
            <a:ext cx="1492744" cy="1994041"/>
          </a:xfrm>
          <a:prstGeom prst="rect">
            <a:avLst/>
          </a:prstGeom>
        </p:spPr>
      </p:pic>
    </p:spTree>
    <p:extLst>
      <p:ext uri="{BB962C8B-B14F-4D97-AF65-F5344CB8AC3E}">
        <p14:creationId xmlns:p14="http://schemas.microsoft.com/office/powerpoint/2010/main" val="63203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1538"/>
        </a:solidFill>
        <a:effectLst/>
      </p:bgPr>
    </p:bg>
    <p:spTree>
      <p:nvGrpSpPr>
        <p:cNvPr id="1" name="Shape 181"/>
        <p:cNvGrpSpPr/>
        <p:nvPr/>
      </p:nvGrpSpPr>
      <p:grpSpPr>
        <a:xfrm>
          <a:off x="0" y="0"/>
          <a:ext cx="0" cy="0"/>
          <a:chOff x="0" y="0"/>
          <a:chExt cx="0" cy="0"/>
        </a:xfrm>
      </p:grpSpPr>
      <p:pic>
        <p:nvPicPr>
          <p:cNvPr id="182" name="Google Shape;182;p7"/>
          <p:cNvPicPr preferRelativeResize="0"/>
          <p:nvPr/>
        </p:nvPicPr>
        <p:blipFill rotWithShape="1">
          <a:blip r:embed="rId3">
            <a:alphaModFix/>
          </a:blip>
          <a:srcRect/>
          <a:stretch/>
        </p:blipFill>
        <p:spPr>
          <a:xfrm>
            <a:off x="371475" y="0"/>
            <a:ext cx="448325" cy="742950"/>
          </a:xfrm>
          <a:prstGeom prst="rect">
            <a:avLst/>
          </a:prstGeom>
          <a:noFill/>
          <a:ln>
            <a:noFill/>
          </a:ln>
        </p:spPr>
      </p:pic>
      <p:pic>
        <p:nvPicPr>
          <p:cNvPr id="183" name="Google Shape;183;p7"/>
          <p:cNvPicPr preferRelativeResize="0"/>
          <p:nvPr/>
        </p:nvPicPr>
        <p:blipFill rotWithShape="1">
          <a:blip r:embed="rId4">
            <a:alphaModFix/>
          </a:blip>
          <a:srcRect/>
          <a:stretch/>
        </p:blipFill>
        <p:spPr>
          <a:xfrm>
            <a:off x="441975" y="4160550"/>
            <a:ext cx="422725" cy="209100"/>
          </a:xfrm>
          <a:prstGeom prst="rect">
            <a:avLst/>
          </a:prstGeom>
          <a:noFill/>
          <a:ln>
            <a:noFill/>
          </a:ln>
        </p:spPr>
      </p:pic>
      <p:sp>
        <p:nvSpPr>
          <p:cNvPr id="184" name="Google Shape;184;p7"/>
          <p:cNvSpPr txBox="1"/>
          <p:nvPr/>
        </p:nvSpPr>
        <p:spPr>
          <a:xfrm>
            <a:off x="990717" y="628847"/>
            <a:ext cx="1740000"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rial"/>
                <a:ea typeface="Arial"/>
                <a:cs typeface="Arial"/>
                <a:sym typeface="Arial"/>
              </a:rPr>
              <a:t>OPCIÓN DE: </a:t>
            </a:r>
            <a:endParaRPr sz="1600" b="1" i="0" u="none" strike="noStrike" cap="none">
              <a:solidFill>
                <a:schemeClr val="lt1"/>
              </a:solidFill>
              <a:latin typeface="Arial"/>
              <a:ea typeface="Arial"/>
              <a:cs typeface="Arial"/>
              <a:sym typeface="Arial"/>
            </a:endParaRPr>
          </a:p>
        </p:txBody>
      </p:sp>
      <p:pic>
        <p:nvPicPr>
          <p:cNvPr id="185" name="Google Shape;185;p7"/>
          <p:cNvPicPr preferRelativeResize="0"/>
          <p:nvPr/>
        </p:nvPicPr>
        <p:blipFill rotWithShape="1">
          <a:blip r:embed="rId5">
            <a:alphaModFix/>
          </a:blip>
          <a:srcRect/>
          <a:stretch/>
        </p:blipFill>
        <p:spPr>
          <a:xfrm rot="462819">
            <a:off x="6250801" y="2175156"/>
            <a:ext cx="526008" cy="284799"/>
          </a:xfrm>
          <a:prstGeom prst="rect">
            <a:avLst/>
          </a:prstGeom>
          <a:noFill/>
          <a:ln>
            <a:noFill/>
          </a:ln>
        </p:spPr>
      </p:pic>
      <p:sp>
        <p:nvSpPr>
          <p:cNvPr id="186" name="Google Shape;186;p7"/>
          <p:cNvSpPr txBox="1"/>
          <p:nvPr/>
        </p:nvSpPr>
        <p:spPr>
          <a:xfrm>
            <a:off x="3127772" y="1097339"/>
            <a:ext cx="1740000"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rial"/>
                <a:ea typeface="Arial"/>
                <a:cs typeface="Arial"/>
                <a:sym typeface="Arial"/>
              </a:rPr>
              <a:t>HOMOLOGA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rial"/>
                <a:ea typeface="Arial"/>
                <a:cs typeface="Arial"/>
                <a:sym typeface="Arial"/>
              </a:rPr>
              <a:t>CIONES </a:t>
            </a:r>
            <a:endParaRPr sz="1600" b="1" i="0" u="none" strike="noStrike" cap="none">
              <a:solidFill>
                <a:schemeClr val="lt1"/>
              </a:solidFill>
              <a:latin typeface="Arial"/>
              <a:ea typeface="Arial"/>
              <a:cs typeface="Arial"/>
              <a:sym typeface="Arial"/>
            </a:endParaRPr>
          </a:p>
        </p:txBody>
      </p:sp>
      <p:pic>
        <p:nvPicPr>
          <p:cNvPr id="187" name="Google Shape;187;p7"/>
          <p:cNvPicPr preferRelativeResize="0"/>
          <p:nvPr/>
        </p:nvPicPr>
        <p:blipFill rotWithShape="1">
          <a:blip r:embed="rId5">
            <a:alphaModFix/>
          </a:blip>
          <a:srcRect/>
          <a:stretch/>
        </p:blipFill>
        <p:spPr>
          <a:xfrm rot="462819">
            <a:off x="2087396" y="4403662"/>
            <a:ext cx="526008" cy="284799"/>
          </a:xfrm>
          <a:prstGeom prst="rect">
            <a:avLst/>
          </a:prstGeom>
          <a:noFill/>
          <a:ln>
            <a:noFill/>
          </a:ln>
        </p:spPr>
      </p:pic>
      <p:sp>
        <p:nvSpPr>
          <p:cNvPr id="188" name="Google Shape;188;p7"/>
          <p:cNvSpPr txBox="1"/>
          <p:nvPr/>
        </p:nvSpPr>
        <p:spPr>
          <a:xfrm>
            <a:off x="4951805" y="1096524"/>
            <a:ext cx="1740000" cy="6770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rial"/>
                <a:ea typeface="Arial"/>
                <a:cs typeface="Arial"/>
                <a:sym typeface="Arial"/>
              </a:rPr>
              <a:t>ELECTIVAS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a:solidFill>
                  <a:schemeClr val="lt1"/>
                </a:solidFill>
                <a:latin typeface="Arial"/>
                <a:ea typeface="Arial"/>
                <a:cs typeface="Arial"/>
                <a:sym typeface="Arial"/>
              </a:rPr>
              <a:t>FILOSOFIA </a:t>
            </a:r>
            <a:endParaRPr sz="1600" b="1" i="0" u="none" strike="noStrike" cap="none">
              <a:solidFill>
                <a:schemeClr val="lt1"/>
              </a:solidFill>
              <a:latin typeface="Arial"/>
              <a:ea typeface="Arial"/>
              <a:cs typeface="Arial"/>
              <a:sym typeface="Arial"/>
            </a:endParaRPr>
          </a:p>
        </p:txBody>
      </p:sp>
      <p:pic>
        <p:nvPicPr>
          <p:cNvPr id="189" name="Google Shape;189;p7"/>
          <p:cNvPicPr preferRelativeResize="0"/>
          <p:nvPr/>
        </p:nvPicPr>
        <p:blipFill rotWithShape="1">
          <a:blip r:embed="rId5">
            <a:alphaModFix/>
          </a:blip>
          <a:srcRect/>
          <a:stretch/>
        </p:blipFill>
        <p:spPr>
          <a:xfrm rot="462819">
            <a:off x="3808683" y="3385723"/>
            <a:ext cx="526008" cy="284799"/>
          </a:xfrm>
          <a:prstGeom prst="rect">
            <a:avLst/>
          </a:prstGeom>
          <a:noFill/>
          <a:ln>
            <a:noFill/>
          </a:ln>
        </p:spPr>
      </p:pic>
      <p:pic>
        <p:nvPicPr>
          <p:cNvPr id="190" name="Google Shape;190;p7"/>
          <p:cNvPicPr preferRelativeResize="0"/>
          <p:nvPr/>
        </p:nvPicPr>
        <p:blipFill rotWithShape="1">
          <a:blip r:embed="rId5">
            <a:alphaModFix/>
          </a:blip>
          <a:srcRect/>
          <a:stretch/>
        </p:blipFill>
        <p:spPr>
          <a:xfrm rot="462819">
            <a:off x="7382173" y="3492932"/>
            <a:ext cx="526008" cy="284799"/>
          </a:xfrm>
          <a:prstGeom prst="rect">
            <a:avLst/>
          </a:prstGeom>
          <a:noFill/>
          <a:ln>
            <a:noFill/>
          </a:ln>
        </p:spPr>
      </p:pic>
      <p:sp>
        <p:nvSpPr>
          <p:cNvPr id="191" name="Google Shape;191;p7"/>
          <p:cNvSpPr txBox="1"/>
          <p:nvPr/>
        </p:nvSpPr>
        <p:spPr>
          <a:xfrm>
            <a:off x="3063535" y="2004156"/>
            <a:ext cx="2700471" cy="1631175"/>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CO" sz="2000" b="1" i="0" u="none" strike="noStrike" cap="none" dirty="0">
                <a:solidFill>
                  <a:schemeClr val="dk1"/>
                </a:solidFill>
                <a:latin typeface="Arial"/>
                <a:ea typeface="Arial"/>
                <a:cs typeface="Arial"/>
                <a:sym typeface="Arial"/>
              </a:rPr>
              <a:t>INFORMES </a:t>
            </a:r>
            <a:endParaRPr dirty="0"/>
          </a:p>
          <a:p>
            <a:pPr marL="0" marR="0" lvl="0" indent="0" algn="ctr" rtl="0">
              <a:lnSpc>
                <a:spcPct val="100000"/>
              </a:lnSpc>
              <a:spcBef>
                <a:spcPts val="0"/>
              </a:spcBef>
              <a:spcAft>
                <a:spcPts val="0"/>
              </a:spcAft>
              <a:buClr>
                <a:srgbClr val="000000"/>
              </a:buClr>
              <a:buSzPts val="1400"/>
              <a:buFont typeface="Arial"/>
              <a:buNone/>
            </a:pPr>
            <a:r>
              <a:rPr lang="es-CO" sz="2000" b="1" i="0" u="none" strike="noStrike" cap="none" dirty="0">
                <a:solidFill>
                  <a:schemeClr val="dk1"/>
                </a:solidFill>
                <a:latin typeface="Arial"/>
                <a:ea typeface="Arial"/>
                <a:cs typeface="Arial"/>
                <a:sym typeface="Arial"/>
              </a:rPr>
              <a:t>6489000 EXT 1126 </a:t>
            </a:r>
            <a:endParaRPr dirty="0"/>
          </a:p>
          <a:p>
            <a:pPr marL="0" marR="0" lvl="0" indent="0" algn="ctr" rtl="0">
              <a:lnSpc>
                <a:spcPct val="100000"/>
              </a:lnSpc>
              <a:spcBef>
                <a:spcPts val="0"/>
              </a:spcBef>
              <a:spcAft>
                <a:spcPts val="0"/>
              </a:spcAft>
              <a:buClr>
                <a:srgbClr val="000000"/>
              </a:buClr>
              <a:buSzPts val="1400"/>
              <a:buFont typeface="Arial"/>
              <a:buNone/>
            </a:pPr>
            <a:r>
              <a:rPr lang="es-CO" sz="2000" b="1" i="0" u="none" strike="noStrike" cap="none" dirty="0" err="1">
                <a:solidFill>
                  <a:schemeClr val="dk1"/>
                </a:solidFill>
                <a:latin typeface="Arial"/>
                <a:ea typeface="Arial"/>
                <a:cs typeface="Arial"/>
                <a:sym typeface="Arial"/>
              </a:rPr>
              <a:t>filosofia@unbosque.edu.co</a:t>
            </a:r>
            <a:endParaRPr sz="2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CO" sz="2000" b="1" i="0" u="none" strike="noStrike" cap="none" dirty="0">
                <a:solidFill>
                  <a:schemeClr val="dk1"/>
                </a:solidFill>
                <a:latin typeface="Arial"/>
                <a:ea typeface="Arial"/>
                <a:cs typeface="Arial"/>
                <a:sym typeface="Arial"/>
              </a:rPr>
              <a:t>Redes sociales </a:t>
            </a:r>
            <a:endParaRPr sz="2000" b="1" i="0"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1463</Words>
  <Application>Microsoft Macintosh PowerPoint</Application>
  <PresentationFormat>Presentación en pantalla (16:9)</PresentationFormat>
  <Paragraphs>237</Paragraphs>
  <Slides>15</Slides>
  <Notes>11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Calibri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APOYOS ECONÓMICOS </vt:lpstr>
      <vt:lpstr>OTROS APOYOS ECONÓMICOS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HANNIA LEAL ACOSTA</dc:creator>
  <cp:lastModifiedBy>JOSE LUIS  CÁRDENAS</cp:lastModifiedBy>
  <cp:revision>23</cp:revision>
  <dcterms:modified xsi:type="dcterms:W3CDTF">2025-05-15T17:34:37Z</dcterms:modified>
</cp:coreProperties>
</file>